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5"/>
  </p:notesMasterIdLst>
  <p:handoutMasterIdLst>
    <p:handoutMasterId r:id="rId46"/>
  </p:handoutMasterIdLst>
  <p:sldIdLst>
    <p:sldId id="323" r:id="rId2"/>
    <p:sldId id="318" r:id="rId3"/>
    <p:sldId id="319" r:id="rId4"/>
    <p:sldId id="320" r:id="rId5"/>
    <p:sldId id="275" r:id="rId6"/>
    <p:sldId id="276" r:id="rId7"/>
    <p:sldId id="277" r:id="rId8"/>
    <p:sldId id="278" r:id="rId9"/>
    <p:sldId id="279" r:id="rId10"/>
    <p:sldId id="280" r:id="rId11"/>
    <p:sldId id="324" r:id="rId12"/>
    <p:sldId id="281" r:id="rId13"/>
    <p:sldId id="325" r:id="rId14"/>
    <p:sldId id="295" r:id="rId15"/>
    <p:sldId id="326" r:id="rId16"/>
    <p:sldId id="296" r:id="rId17"/>
    <p:sldId id="327" r:id="rId18"/>
    <p:sldId id="328" r:id="rId19"/>
    <p:sldId id="329" r:id="rId20"/>
    <p:sldId id="330" r:id="rId21"/>
    <p:sldId id="299" r:id="rId22"/>
    <p:sldId id="336" r:id="rId23"/>
    <p:sldId id="331" r:id="rId24"/>
    <p:sldId id="332" r:id="rId25"/>
    <p:sldId id="322" r:id="rId26"/>
    <p:sldId id="333" r:id="rId27"/>
    <p:sldId id="335" r:id="rId28"/>
    <p:sldId id="285" r:id="rId29"/>
    <p:sldId id="286" r:id="rId30"/>
    <p:sldId id="292" r:id="rId31"/>
    <p:sldId id="293" r:id="rId32"/>
    <p:sldId id="321" r:id="rId33"/>
    <p:sldId id="288" r:id="rId34"/>
    <p:sldId id="337" r:id="rId35"/>
    <p:sldId id="309" r:id="rId36"/>
    <p:sldId id="311" r:id="rId37"/>
    <p:sldId id="314" r:id="rId38"/>
    <p:sldId id="308" r:id="rId39"/>
    <p:sldId id="338" r:id="rId40"/>
    <p:sldId id="315" r:id="rId41"/>
    <p:sldId id="316" r:id="rId42"/>
    <p:sldId id="289" r:id="rId43"/>
    <p:sldId id="290" r:id="rId44"/>
  </p:sldIdLst>
  <p:sldSz cx="9144000" cy="5143500" type="screen16x9"/>
  <p:notesSz cx="7315200" cy="9601200"/>
  <p:custDataLst>
    <p:tags r:id="rId47"/>
  </p:custDataLst>
  <p:defaultTextStyle>
    <a:defPPr>
      <a:defRPr lang="en-US"/>
    </a:defPPr>
    <a:lvl1pPr algn="l" rtl="0" fontAlgn="base">
      <a:spcBef>
        <a:spcPct val="0"/>
      </a:spcBef>
      <a:spcAft>
        <a:spcPct val="0"/>
      </a:spcAft>
      <a:defRPr kumimoji="1" sz="2400" kern="1200">
        <a:solidFill>
          <a:schemeClr val="tx1"/>
        </a:solidFill>
        <a:latin typeface="Verdana" charset="0"/>
        <a:ea typeface="ヒラギノ角ゴ Pro W3" charset="0"/>
        <a:cs typeface="ヒラギノ角ゴ Pro W3" charset="0"/>
      </a:defRPr>
    </a:lvl1pPr>
    <a:lvl2pPr marL="457200" algn="l" rtl="0" fontAlgn="base">
      <a:spcBef>
        <a:spcPct val="0"/>
      </a:spcBef>
      <a:spcAft>
        <a:spcPct val="0"/>
      </a:spcAft>
      <a:defRPr kumimoji="1" sz="2400" kern="1200">
        <a:solidFill>
          <a:schemeClr val="tx1"/>
        </a:solidFill>
        <a:latin typeface="Verdana" charset="0"/>
        <a:ea typeface="ヒラギノ角ゴ Pro W3" charset="0"/>
        <a:cs typeface="ヒラギノ角ゴ Pro W3" charset="0"/>
      </a:defRPr>
    </a:lvl2pPr>
    <a:lvl3pPr marL="914400" algn="l" rtl="0" fontAlgn="base">
      <a:spcBef>
        <a:spcPct val="0"/>
      </a:spcBef>
      <a:spcAft>
        <a:spcPct val="0"/>
      </a:spcAft>
      <a:defRPr kumimoji="1" sz="2400" kern="1200">
        <a:solidFill>
          <a:schemeClr val="tx1"/>
        </a:solidFill>
        <a:latin typeface="Verdana" charset="0"/>
        <a:ea typeface="ヒラギノ角ゴ Pro W3" charset="0"/>
        <a:cs typeface="ヒラギノ角ゴ Pro W3" charset="0"/>
      </a:defRPr>
    </a:lvl3pPr>
    <a:lvl4pPr marL="1371600" algn="l" rtl="0" fontAlgn="base">
      <a:spcBef>
        <a:spcPct val="0"/>
      </a:spcBef>
      <a:spcAft>
        <a:spcPct val="0"/>
      </a:spcAft>
      <a:defRPr kumimoji="1" sz="2400" kern="1200">
        <a:solidFill>
          <a:schemeClr val="tx1"/>
        </a:solidFill>
        <a:latin typeface="Verdana" charset="0"/>
        <a:ea typeface="ヒラギノ角ゴ Pro W3" charset="0"/>
        <a:cs typeface="ヒラギノ角ゴ Pro W3" charset="0"/>
      </a:defRPr>
    </a:lvl4pPr>
    <a:lvl5pPr marL="1828800" algn="l" rtl="0" fontAlgn="base">
      <a:spcBef>
        <a:spcPct val="0"/>
      </a:spcBef>
      <a:spcAft>
        <a:spcPct val="0"/>
      </a:spcAft>
      <a:defRPr kumimoji="1" sz="2400" kern="1200">
        <a:solidFill>
          <a:schemeClr val="tx1"/>
        </a:solidFill>
        <a:latin typeface="Verdana" charset="0"/>
        <a:ea typeface="ヒラギノ角ゴ Pro W3" charset="0"/>
        <a:cs typeface="ヒラギノ角ゴ Pro W3" charset="0"/>
      </a:defRPr>
    </a:lvl5pPr>
    <a:lvl6pPr marL="2286000" algn="l" defTabSz="457200" rtl="0" eaLnBrk="1" latinLnBrk="0" hangingPunct="1">
      <a:defRPr kumimoji="1" sz="2400" kern="1200">
        <a:solidFill>
          <a:schemeClr val="tx1"/>
        </a:solidFill>
        <a:latin typeface="Verdana" charset="0"/>
        <a:ea typeface="ヒラギノ角ゴ Pro W3" charset="0"/>
        <a:cs typeface="ヒラギノ角ゴ Pro W3" charset="0"/>
      </a:defRPr>
    </a:lvl6pPr>
    <a:lvl7pPr marL="2743200" algn="l" defTabSz="457200" rtl="0" eaLnBrk="1" latinLnBrk="0" hangingPunct="1">
      <a:defRPr kumimoji="1" sz="2400" kern="1200">
        <a:solidFill>
          <a:schemeClr val="tx1"/>
        </a:solidFill>
        <a:latin typeface="Verdana" charset="0"/>
        <a:ea typeface="ヒラギノ角ゴ Pro W3" charset="0"/>
        <a:cs typeface="ヒラギノ角ゴ Pro W3" charset="0"/>
      </a:defRPr>
    </a:lvl7pPr>
    <a:lvl8pPr marL="3200400" algn="l" defTabSz="457200" rtl="0" eaLnBrk="1" latinLnBrk="0" hangingPunct="1">
      <a:defRPr kumimoji="1" sz="2400" kern="1200">
        <a:solidFill>
          <a:schemeClr val="tx1"/>
        </a:solidFill>
        <a:latin typeface="Verdana" charset="0"/>
        <a:ea typeface="ヒラギノ角ゴ Pro W3" charset="0"/>
        <a:cs typeface="ヒラギノ角ゴ Pro W3" charset="0"/>
      </a:defRPr>
    </a:lvl8pPr>
    <a:lvl9pPr marL="3657600" algn="l" defTabSz="457200" rtl="0" eaLnBrk="1" latinLnBrk="0" hangingPunct="1">
      <a:defRPr kumimoji="1" sz="2400" kern="1200">
        <a:solidFill>
          <a:schemeClr val="tx1"/>
        </a:solidFill>
        <a:latin typeface="Verdana" charset="0"/>
        <a:ea typeface="ヒラギノ角ゴ Pro W3" charset="0"/>
        <a:cs typeface="ヒラギノ角ゴ Pro W3"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00"/>
    <a:srgbClr val="CC6600"/>
    <a:srgbClr val="996633"/>
    <a:srgbClr val="993300"/>
    <a:srgbClr val="FFCC99"/>
    <a:srgbClr val="CC9900"/>
    <a:srgbClr val="FFCC66"/>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78400" autoAdjust="0"/>
  </p:normalViewPr>
  <p:slideViewPr>
    <p:cSldViewPr>
      <p:cViewPr>
        <p:scale>
          <a:sx n="100" d="100"/>
          <a:sy n="100" d="100"/>
        </p:scale>
        <p:origin x="-1944" y="-732"/>
      </p:cViewPr>
      <p:guideLst>
        <p:guide orient="horz" pos="1620"/>
        <p:guide pos="2880"/>
      </p:guideLst>
    </p:cSldViewPr>
  </p:slideViewPr>
  <p:outlineViewPr>
    <p:cViewPr>
      <p:scale>
        <a:sx n="33" d="100"/>
        <a:sy n="33" d="100"/>
      </p:scale>
      <p:origin x="0" y="2598"/>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46.wmf"/><Relationship Id="rId1" Type="http://schemas.openxmlformats.org/officeDocument/2006/relationships/image" Target="../media/image45.wmf"/><Relationship Id="rId5" Type="http://schemas.openxmlformats.org/officeDocument/2006/relationships/image" Target="../media/image48.wmf"/><Relationship Id="rId4" Type="http://schemas.openxmlformats.org/officeDocument/2006/relationships/image" Target="../media/image47.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0.wmf"/><Relationship Id="rId5" Type="http://schemas.openxmlformats.org/officeDocument/2006/relationships/image" Target="../media/image25.wmf"/><Relationship Id="rId4"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a:latin typeface="Verdana" pitchFamily="45" charset="0"/>
                <a:ea typeface="+mn-ea"/>
                <a:cs typeface="+mn-cs"/>
              </a:defRPr>
            </a:lvl1pPr>
          </a:lstStyle>
          <a:p>
            <a:pPr>
              <a:defRPr/>
            </a:pPr>
            <a:endParaRPr lang="en-US"/>
          </a:p>
        </p:txBody>
      </p:sp>
      <p:sp>
        <p:nvSpPr>
          <p:cNvPr id="86019" name="Rectangle 3"/>
          <p:cNvSpPr>
            <a:spLocks noGrp="1" noChangeArrowheads="1"/>
          </p:cNvSpPr>
          <p:nvPr>
            <p:ph type="dt" sz="quarter" idx="1"/>
          </p:nvPr>
        </p:nvSpPr>
        <p:spPr bwMode="auto">
          <a:xfrm>
            <a:off x="414528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Verdana" pitchFamily="45" charset="0"/>
                <a:ea typeface="+mn-ea"/>
                <a:cs typeface="+mn-cs"/>
              </a:defRPr>
            </a:lvl1pPr>
          </a:lstStyle>
          <a:p>
            <a:pPr>
              <a:defRPr/>
            </a:pPr>
            <a:endParaRPr lang="en-US"/>
          </a:p>
        </p:txBody>
      </p:sp>
      <p:sp>
        <p:nvSpPr>
          <p:cNvPr id="86020" name="Rectangle 4"/>
          <p:cNvSpPr>
            <a:spLocks noGrp="1" noChangeArrowheads="1"/>
          </p:cNvSpPr>
          <p:nvPr>
            <p:ph type="ftr" sz="quarter" idx="2"/>
          </p:nvPr>
        </p:nvSpPr>
        <p:spPr bwMode="auto">
          <a:xfrm>
            <a:off x="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a:latin typeface="Verdana" pitchFamily="45" charset="0"/>
                <a:ea typeface="+mn-ea"/>
                <a:cs typeface="+mn-cs"/>
              </a:defRPr>
            </a:lvl1pPr>
          </a:lstStyle>
          <a:p>
            <a:pPr>
              <a:defRPr/>
            </a:pPr>
            <a:endParaRPr lang="en-US"/>
          </a:p>
        </p:txBody>
      </p:sp>
      <p:sp>
        <p:nvSpPr>
          <p:cNvPr id="86021" name="Rectangle 5"/>
          <p:cNvSpPr>
            <a:spLocks noGrp="1" noChangeArrowheads="1"/>
          </p:cNvSpPr>
          <p:nvPr>
            <p:ph type="sldNum" sz="quarter" idx="3"/>
          </p:nvPr>
        </p:nvSpPr>
        <p:spPr bwMode="auto">
          <a:xfrm>
            <a:off x="414528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Verdana" pitchFamily="45" charset="0"/>
                <a:ea typeface="+mn-ea"/>
                <a:cs typeface="+mn-cs"/>
              </a:defRPr>
            </a:lvl1pPr>
          </a:lstStyle>
          <a:p>
            <a:pPr>
              <a:defRPr/>
            </a:pPr>
            <a:fld id="{0E677AC1-6896-8247-AA56-FC27C0FD45F7}" type="slidenum">
              <a:rPr lang="en-US"/>
              <a:pPr>
                <a:defRPr/>
              </a:pPr>
              <a:t>‹#›</a:t>
            </a:fld>
            <a:endParaRPr lang="en-US"/>
          </a:p>
        </p:txBody>
      </p:sp>
    </p:spTree>
    <p:extLst>
      <p:ext uri="{BB962C8B-B14F-4D97-AF65-F5344CB8AC3E}">
        <p14:creationId xmlns:p14="http://schemas.microsoft.com/office/powerpoint/2010/main" xmlns="" val="799167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169920" cy="480060"/>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algn="l" eaLnBrk="0" hangingPunct="0">
              <a:defRPr kumimoji="0" sz="1300">
                <a:latin typeface="Verdana" pitchFamily="45" charset="0"/>
                <a:ea typeface="+mn-ea"/>
                <a:cs typeface="+mn-cs"/>
              </a:defRPr>
            </a:lvl1pPr>
          </a:lstStyle>
          <a:p>
            <a:pPr>
              <a:defRPr/>
            </a:pPr>
            <a:endParaRPr lang="en-US"/>
          </a:p>
        </p:txBody>
      </p:sp>
      <p:sp>
        <p:nvSpPr>
          <p:cNvPr id="4099" name="Rectangle 9"/>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 xmlns:ma14="http://schemas.microsoft.com/office/mac/drawingml/2011/main" val="1"/>
            </a:ext>
          </a:extLst>
        </p:spPr>
      </p:sp>
      <p:sp>
        <p:nvSpPr>
          <p:cNvPr id="2058" name="Rectangle 10"/>
          <p:cNvSpPr>
            <a:spLocks noGrp="1" noChangeArrowheads="1"/>
          </p:cNvSpPr>
          <p:nvPr>
            <p:ph type="body" sz="quarter" idx="3"/>
          </p:nvPr>
        </p:nvSpPr>
        <p:spPr bwMode="auto">
          <a:xfrm>
            <a:off x="975360" y="4560570"/>
            <a:ext cx="5364480" cy="4320540"/>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9" name="Rectangle 11"/>
          <p:cNvSpPr>
            <a:spLocks noGrp="1" noChangeArrowheads="1"/>
          </p:cNvSpPr>
          <p:nvPr>
            <p:ph type="dt" idx="1"/>
          </p:nvPr>
        </p:nvSpPr>
        <p:spPr bwMode="auto">
          <a:xfrm>
            <a:off x="4145280" y="0"/>
            <a:ext cx="3169920" cy="480060"/>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algn="r" eaLnBrk="0" hangingPunct="0">
              <a:defRPr kumimoji="0" sz="1300">
                <a:latin typeface="Verdana" pitchFamily="45" charset="0"/>
                <a:ea typeface="+mn-ea"/>
                <a:cs typeface="+mn-cs"/>
              </a:defRPr>
            </a:lvl1pPr>
          </a:lstStyle>
          <a:p>
            <a:pPr>
              <a:defRPr/>
            </a:pPr>
            <a:endParaRPr lang="en-US"/>
          </a:p>
        </p:txBody>
      </p:sp>
      <p:sp>
        <p:nvSpPr>
          <p:cNvPr id="2060" name="Rectangle 12"/>
          <p:cNvSpPr>
            <a:spLocks noGrp="1" noChangeArrowheads="1"/>
          </p:cNvSpPr>
          <p:nvPr>
            <p:ph type="ftr" sz="quarter" idx="4"/>
          </p:nvPr>
        </p:nvSpPr>
        <p:spPr bwMode="auto">
          <a:xfrm>
            <a:off x="0" y="9121140"/>
            <a:ext cx="3169920" cy="480060"/>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algn="l" eaLnBrk="0" hangingPunct="0">
              <a:defRPr kumimoji="0" sz="1300">
                <a:latin typeface="Verdana" pitchFamily="45" charset="0"/>
                <a:ea typeface="+mn-ea"/>
                <a:cs typeface="+mn-cs"/>
              </a:defRPr>
            </a:lvl1pPr>
          </a:lstStyle>
          <a:p>
            <a:pPr>
              <a:defRPr/>
            </a:pPr>
            <a:endParaRPr lang="en-US"/>
          </a:p>
        </p:txBody>
      </p:sp>
      <p:sp>
        <p:nvSpPr>
          <p:cNvPr id="2061" name="Rectangle 13"/>
          <p:cNvSpPr>
            <a:spLocks noGrp="1" noChangeArrowheads="1"/>
          </p:cNvSpPr>
          <p:nvPr>
            <p:ph type="sldNum" sz="quarter" idx="5"/>
          </p:nvPr>
        </p:nvSpPr>
        <p:spPr bwMode="auto">
          <a:xfrm>
            <a:off x="4145280" y="9121140"/>
            <a:ext cx="3169920" cy="480060"/>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algn="r" eaLnBrk="0" hangingPunct="0">
              <a:defRPr kumimoji="0" sz="1300">
                <a:latin typeface="Verdana" pitchFamily="45" charset="0"/>
                <a:ea typeface="+mn-ea"/>
                <a:cs typeface="+mn-cs"/>
              </a:defRPr>
            </a:lvl1pPr>
          </a:lstStyle>
          <a:p>
            <a:pPr>
              <a:defRPr/>
            </a:pPr>
            <a:fld id="{CB8C4C1C-06D4-2C49-9F49-CD2E4D9D839B}" type="slidenum">
              <a:rPr lang="en-US"/>
              <a:pPr>
                <a:defRPr/>
              </a:pPr>
              <a:t>‹#›</a:t>
            </a:fld>
            <a:endParaRPr lang="en-US"/>
          </a:p>
        </p:txBody>
      </p:sp>
    </p:spTree>
    <p:extLst>
      <p:ext uri="{BB962C8B-B14F-4D97-AF65-F5344CB8AC3E}">
        <p14:creationId xmlns:p14="http://schemas.microsoft.com/office/powerpoint/2010/main" xmlns="" val="12169888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Verdana" pitchFamily="45" charset="0"/>
        <a:ea typeface="ヒラギノ角ゴ Pro W3" pitchFamily="80" charset="-128"/>
        <a:cs typeface="ヒラギノ角ゴ Pro W3" pitchFamily="80" charset="-128"/>
      </a:defRPr>
    </a:lvl1pPr>
    <a:lvl2pPr marL="4572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2pPr>
    <a:lvl3pPr marL="9144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3pPr>
    <a:lvl4pPr marL="13716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4pPr>
    <a:lvl5pPr marL="18288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rough transcript of my talk from memory appears</a:t>
            </a:r>
            <a:r>
              <a:rPr lang="en-US" baseline="0" dirty="0" smtClean="0"/>
              <a:t> here.</a:t>
            </a:r>
          </a:p>
          <a:p>
            <a:endParaRPr lang="en-US" baseline="0" dirty="0" smtClean="0"/>
          </a:p>
          <a:p>
            <a:r>
              <a:rPr lang="en-US" baseline="0" dirty="0" smtClean="0"/>
              <a:t>[Additional notes beyond the scope of my talk appear in square brackets.]</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equation has another nice property which is that it’s a parabola. Algebraically,</a:t>
            </a:r>
            <a:r>
              <a:rPr lang="en-US" baseline="0" dirty="0" smtClean="0"/>
              <a:t> a parabola can be defined as above, where a, b, and c are arbitrary scalar coefficients, and you can see that when we substitute terms, our projectile motion formula does fit that description.</a:t>
            </a:r>
          </a:p>
          <a:p>
            <a:endParaRPr lang="en-US" baseline="0" dirty="0" smtClean="0"/>
          </a:p>
          <a:p>
            <a:r>
              <a:rPr lang="en-US" baseline="0" dirty="0" smtClean="0"/>
              <a:t>What that tells us is that the path our player character follows as they move through the air under the influence of gravity is a parabola, so necessarily any properties of parabolas we can find will also apply to that path. So let’s look at some properties of parabolas.</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 parabola is symmetric about</a:t>
            </a:r>
            <a:r>
              <a:rPr lang="en-US" baseline="0" dirty="0" smtClean="0"/>
              <a:t> an axis of symmetry that intersects its vertex, what we would think of as the peak of the jump. This tells us that the duration in time from when we leave the ground until we reach the peak will be equal to the duration from the peak back to the ground.</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 parabola is geometrically self-similar to every other parabola. This means it can be translated, scaled, rotated, sheared, or transformed in some way to fit exactly on top of another.</a:t>
            </a:r>
            <a:r>
              <a:rPr lang="en-US" baseline="0" dirty="0" smtClean="0"/>
              <a:t> What this tells us is that if we can find a sufficient set of constraints to describe a desired jump trajectory (such as a vertical axis of symmetry and a target height and distance or duration), we can trust that there is only one solution, because any other parabola that fit those constraints would necessarily be the same parabola.</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 the shape of a parabola, whether it’s wide and flat or tall and narrow, is entirely dependent on the quadratic coefficient a, which in our projectile motion formula is one-half g. This should intuitively make sense as well; we would expect that as gravity increases, we would see a steeper, sharper</a:t>
            </a:r>
            <a:r>
              <a:rPr lang="en-US" baseline="0" dirty="0" smtClean="0"/>
              <a:t> falloff on this curve.</a:t>
            </a:r>
          </a:p>
          <a:p>
            <a:endParaRPr lang="en-US" baseline="0" dirty="0" smtClean="0"/>
          </a:p>
          <a:p>
            <a:r>
              <a:rPr lang="en-US" baseline="0" dirty="0" smtClean="0"/>
              <a:t>For reference, the b and c terms of our projectile motion formula are our initial velocity, which we can think of as the tangent to the jump curve, and the initial position, which acts as a translational offset on the whole graph.</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Understanding that our jump trajectory</a:t>
            </a:r>
            <a:r>
              <a:rPr lang="en-US" baseline="0" dirty="0" smtClean="0"/>
              <a:t> is a parabola, and understanding some of these properties of parabolas, what we can do next is begin designing a jump trajectory on paper in familiar terms and working backwards to calculate our physical constants from this description.</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start by standing in place, jumping straight up, and falling straight down. We aren’t jumping sideways through space yet,</a:t>
            </a:r>
            <a:r>
              <a:rPr lang="en-US" baseline="0" dirty="0" smtClean="0"/>
              <a:t> but we’ll get there. So for right now, our x axis is time.</a:t>
            </a:r>
          </a:p>
          <a:p>
            <a:endParaRPr lang="en-US" baseline="0" dirty="0" smtClean="0"/>
          </a:p>
          <a:p>
            <a:r>
              <a:rPr lang="en-US" baseline="0" dirty="0" smtClean="0"/>
              <a:t>We’ll choose some peak height that we want to reach and we’ll call that h. Maybe you know you have a platform that’s 50 units off the ground, so you want your jump height to be a little bit above 50 units.</a:t>
            </a:r>
          </a:p>
          <a:p>
            <a:endParaRPr lang="en-US" baseline="0" dirty="0" smtClean="0"/>
          </a:p>
          <a:p>
            <a:r>
              <a:rPr lang="en-US" baseline="0" dirty="0" smtClean="0"/>
              <a:t>Next we need to know how long it will take us to get there. We’ll call this duration t-sub-h. Then because we know that a parabola is symmetric, the time when we land on the ground again will be 2 t-sub-h.</a:t>
            </a:r>
            <a:endParaRPr lang="en-US" dirty="0" smtClean="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this description, we want to find</a:t>
            </a:r>
            <a:r>
              <a:rPr lang="en-US" baseline="0" dirty="0" smtClean="0"/>
              <a:t> the constants we need to model this in code, which are gravity and initial velocity.</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start with velocity. Going back to our graph of velocity, we can see that</a:t>
            </a:r>
            <a:r>
              <a:rPr lang="en-US" baseline="0" dirty="0" smtClean="0"/>
              <a:t> at time zero, we have some initial velocity v-naught. We don’t know what this is yet; it’s one of the things we want to find.</a:t>
            </a:r>
          </a:p>
          <a:p>
            <a:endParaRPr lang="en-US" baseline="0" dirty="0" smtClean="0"/>
          </a:p>
          <a:p>
            <a:r>
              <a:rPr lang="en-US" baseline="0" dirty="0" smtClean="0"/>
              <a:t>At time t-sub-h, our velocity is zero; this is the moment at the peak of the jump when gravity has pulled down hard enough that we are momentarily weightless before falling back to earth.</a:t>
            </a:r>
          </a:p>
          <a:p>
            <a:endParaRPr lang="en-US" baseline="0" dirty="0" smtClean="0"/>
          </a:p>
          <a:p>
            <a:r>
              <a:rPr lang="en-US" baseline="0" dirty="0" smtClean="0"/>
              <a:t>At time 2 t-sub-h, just as we’re landing on the ground again, our velocity is equal in magnitude and opposite in direction to our initial velocity, so this is negative v-naught.</a:t>
            </a:r>
          </a:p>
          <a:p>
            <a:endParaRPr lang="en-US" baseline="0" dirty="0" smtClean="0"/>
          </a:p>
          <a:p>
            <a:r>
              <a:rPr lang="en-US" baseline="0" dirty="0" smtClean="0"/>
              <a:t>So let’s look as this point in the middle, where time is t-sub-h and velocity is zero. Substituting these values into our equation and solving for v-naught, this gives us a solution in terms of gravity (which we don’t know yet) and duration, which we’ve defined upfront. So next we need to find gravity.</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find gravity, we’ll look at our graph of position (the one we just drew to describe our jump trajectory). From the previous slide, we know that we</a:t>
            </a:r>
            <a:r>
              <a:rPr lang="en-US" baseline="0" dirty="0" smtClean="0"/>
              <a:t> can express velocity as a function of gravity and duration, and we’ve already stated that our initial position is zero. Again looking at the looking at the point in the middle where our position is h and time is t-sub-h, we can substitute these values into our equation and solve for g. Skipping through some of the math here, this gives us a solution for our gravitational constant g in terms of jump height h and jump duration t-sub-h, which is one of the two things we wanted to find.</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know gravity, we</a:t>
            </a:r>
            <a:r>
              <a:rPr lang="en-US" baseline="0" dirty="0" smtClean="0"/>
              <a:t> can go back to the previous slide where we had written initial velocity in terms of gravity and substitute these terms. This gives us a solution for initial velocity v-naught also in terms of jump height and duration.</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 I’m Kyle Pittman. I’m a graduate of the SMU Guildhall. I worked at Gearbox Software for six</a:t>
            </a:r>
            <a:r>
              <a:rPr lang="en-US" baseline="0" dirty="0" smtClean="0"/>
              <a:t> years, and in 2013, my brother and I founded Minor Key Games, and now we do indie development.</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review, what we’ve done is we’ve started by describing our desired jump trajectory over time in familiar</a:t>
            </a:r>
            <a:r>
              <a:rPr lang="en-US" baseline="0" dirty="0" smtClean="0"/>
              <a:t> terms, peak height and duration over time to the peak of the jump. And from that description, we’ve calculated gravity and initial velocity, and we have everything we need to model this jump in code.</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defTabSz="966612">
              <a:defRPr/>
            </a:pPr>
            <a:r>
              <a:rPr lang="en-US" baseline="0" dirty="0" smtClean="0"/>
              <a:t>This gets us some of the way to our goal, but as long as we’re talking about the height of the jump, it would also be nice to talk about the distance.</a:t>
            </a:r>
            <a:r>
              <a:rPr lang="en-US" baseline="0" dirty="0"/>
              <a:t> </a:t>
            </a:r>
            <a:r>
              <a:rPr lang="en-US" baseline="0" dirty="0" smtClean="0"/>
              <a:t>And we can do that, but we need to introduce another parameter, which is how fast we move side to side.</a:t>
            </a:r>
          </a:p>
          <a:p>
            <a:pPr defTabSz="966612">
              <a:defRPr/>
            </a:pPr>
            <a:endParaRPr lang="en-US" baseline="0" dirty="0" smtClean="0"/>
          </a:p>
          <a:p>
            <a:pPr defTabSz="966612">
              <a:defRPr/>
            </a:pPr>
            <a:r>
              <a:rPr lang="en-US" dirty="0" smtClean="0"/>
              <a:t>Depending on your</a:t>
            </a:r>
            <a:r>
              <a:rPr lang="en-US" baseline="0" dirty="0" smtClean="0"/>
              <a:t> particular game, this might not be a constant; you might have some ramp up / ramp down time on lateral movement when you start or stop walking, and you might have a different cap on horizontal movement when you’re in the air versus on the ground. For our purposes, whatever the maximum horizontal speed you can reach while you’re in the air is, that’s the number we want to use.</a:t>
            </a:r>
          </a:p>
          <a:p>
            <a:pPr defTabSz="966612">
              <a:defRPr/>
            </a:pPr>
            <a:endParaRPr lang="en-US" baseline="0" dirty="0" smtClean="0"/>
          </a:p>
          <a:p>
            <a:pPr defTabSz="966612">
              <a:defRPr/>
            </a:pPr>
            <a:r>
              <a:rPr lang="en-US" baseline="0" dirty="0" smtClean="0"/>
              <a:t>It’s also important to understand that we want to keep the horizontal and vertical components of our player character’s velocity separate. In a 2D game, this would mean keeping x and y independent; in a 3D game, it would mean keeping the up axis (whether that’s Y or Z) separate from the horizontal plane. And what I mean by “keeping these separate” is, if our character is running sideways and the player hits the jump button, we don’t want to kill their horizontal movement and jump straight up; we just want to add a vertical component to their velocity while retaining the same horizontal speed and direction.</a:t>
            </a:r>
            <a:endParaRPr lang="en-US" dirty="0" smtClean="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also have</a:t>
            </a:r>
            <a:r>
              <a:rPr lang="en-US" baseline="0" dirty="0" smtClean="0"/>
              <a:t> this relationship among three parameters now. Previously, we were talking about the duration to the peak of the jump t-sub-h. Now we’re going to start talking about the lateral distance to the peak of the jump x-sub-h as well as the lateral movement speed v-sub-x.</a:t>
            </a:r>
          </a:p>
          <a:p>
            <a:endParaRPr lang="en-US" baseline="0" dirty="0" smtClean="0"/>
          </a:p>
          <a:p>
            <a:r>
              <a:rPr lang="en-US" baseline="0" dirty="0" smtClean="0"/>
              <a:t>We can choose two of these, but the third must necessarily be a function of the other two. For my money, I think it makes the most sense to define horizontal distance and speed and allow the duration to be a function of these two, simply because when we’re talking about the duration of a jump, we’re usually talking about fractions of a second, and that’s not necessarily the most intuitive thing to speak about or design upfront.</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as before, we’re going to draw a graph to represent our</a:t>
            </a:r>
            <a:r>
              <a:rPr lang="en-US" baseline="0" dirty="0" smtClean="0"/>
              <a:t> desired jump trajectory, only this time we’re moving sideways through space.</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this time, our x axis is space rather than time, and we could actually overlay this graph on top of a representative scene from our game,</a:t>
            </a:r>
            <a:r>
              <a:rPr lang="en-US" baseline="0" dirty="0" smtClean="0"/>
              <a:t> especially if it’s a 2D </a:t>
            </a:r>
            <a:r>
              <a:rPr lang="en-US" baseline="0" dirty="0" err="1" smtClean="0"/>
              <a:t>platformer</a:t>
            </a:r>
            <a:r>
              <a:rPr lang="en-US" baseline="0" dirty="0" smtClean="0"/>
              <a:t>. Then we can could easily say, “I have a platform over here, so I have to jump at least this high. I have a pit of spikes this long, so I need to jump this far.”</a:t>
            </a:r>
          </a:p>
          <a:p>
            <a:endParaRPr lang="en-US" baseline="0" dirty="0" smtClean="0"/>
          </a:p>
          <a:p>
            <a:r>
              <a:rPr lang="en-US" baseline="0" dirty="0" smtClean="0"/>
              <a:t>We’ll be describing our jump this time in terms of height h, distance horizontally to the peak x-sub-h, and lateral movement speed v-sub-x.</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before, we want to calculate gravity and initial velocity from our inputs, so we’ll go</a:t>
            </a:r>
            <a:r>
              <a:rPr lang="en-US" baseline="0" dirty="0" smtClean="0"/>
              <a:t> back to the formulas we found previously and make some substitutions.</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the left, we have the duration to the peak t-sub-h, and we can rewrite that in terms of horizontal distance to peak divided by horizontal speed.</a:t>
            </a:r>
          </a:p>
          <a:p>
            <a:endParaRPr lang="en-US" dirty="0" smtClean="0"/>
          </a:p>
          <a:p>
            <a:r>
              <a:rPr lang="en-US" dirty="0" smtClean="0"/>
              <a:t>On the top row, we have the equations we found previously for gravity and initial velocity, and on the bottom row, we’ve substituted out that</a:t>
            </a:r>
            <a:r>
              <a:rPr lang="en-US" baseline="0" dirty="0" smtClean="0"/>
              <a:t> t-sub-h term as shown here.</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review, we’ve once again described a jump trajectory in familiar terms, this time height and distance and movement speed. And from this description, we’ve calculated gravity and initial velocity, and we have everything we need to model this jump in code.</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gets us pretty far, but we’re still talking about perfect parabolic jumps. That might be true to real world physics</a:t>
            </a:r>
            <a:r>
              <a:rPr lang="en-US" baseline="0" dirty="0" smtClean="0"/>
              <a:t> at least in terms of a </a:t>
            </a:r>
            <a:r>
              <a:rPr lang="en-US" baseline="0" dirty="0" err="1" smtClean="0"/>
              <a:t>massless</a:t>
            </a:r>
            <a:r>
              <a:rPr lang="en-US" baseline="0" dirty="0" smtClean="0"/>
              <a:t>, frictionless particle in a vacuum, but it’s just always the most fun, interesting, or good-feeling thing for a video game. So what we’d like to do next is look for ways that we can break the rules a bit in interesting ways and construct a more unique, characteristic trajectory for our own game, while still trusting that we’ll reach our target goals and have a sense of gravity constantly pulling down.</a:t>
            </a:r>
          </a:p>
          <a:p>
            <a:endParaRPr lang="en-US" baseline="0" dirty="0" smtClean="0"/>
          </a:p>
          <a:p>
            <a:r>
              <a:rPr lang="en-US" baseline="0" dirty="0" smtClean="0"/>
              <a:t>The way we’re going to do this is to stop thinking of our jump trajectory as a single parabola but rather as a series of partial parabolas, each which can map to its own set of physical constants.</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give you an example of the sort of “interesting rule breaking” I’m talking about:</a:t>
            </a:r>
          </a:p>
          <a:p>
            <a:endParaRPr lang="en-US" dirty="0" smtClean="0"/>
          </a:p>
          <a:p>
            <a:r>
              <a:rPr lang="en-US" dirty="0" smtClean="0"/>
              <a:t>In his book Game Feel, Steve </a:t>
            </a:r>
            <a:r>
              <a:rPr lang="en-US" dirty="0" err="1" smtClean="0"/>
              <a:t>Swink</a:t>
            </a:r>
            <a:r>
              <a:rPr lang="en-US" dirty="0" smtClean="0"/>
              <a:t> mentions that in the original Super Mario Bros., Mario runs and jumps and flies through the air, and at the peak of his jump, gravity suddenly</a:t>
            </a:r>
            <a:r>
              <a:rPr lang="en-US" baseline="0" dirty="0" smtClean="0"/>
              <a:t> triples, and Mario falls like a brick.</a:t>
            </a:r>
          </a:p>
          <a:p>
            <a:endParaRPr lang="en-US" baseline="0" dirty="0" smtClean="0"/>
          </a:p>
          <a:p>
            <a:r>
              <a:rPr lang="en-US" baseline="0" dirty="0" smtClean="0"/>
              <a:t>There’s nothing real-world-physics about a sudden increase in gravity at the peak of a jump, but that treatment is what gives Mario his characteristic sense of weight (along with a slow ramp up / ramp down time on movement), and it’s what makes him feel different than other video game characters. So we’d like to look for ways that we can introduce these sorts of features.</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Today I’ll be talking about jumping in video games. The</a:t>
            </a:r>
            <a:r>
              <a:rPr lang="en-US" baseline="0" dirty="0" smtClean="0"/>
              <a:t> principles I’ll be discussing can apply to </a:t>
            </a:r>
            <a:r>
              <a:rPr lang="en-US" baseline="0" dirty="0" err="1" smtClean="0"/>
              <a:t>platformers</a:t>
            </a:r>
            <a:r>
              <a:rPr lang="en-US" baseline="0" dirty="0" smtClean="0"/>
              <a:t>, both 2D and 3D, but they can also apply to first-person shooters, or endless runners, or really any game that has a jumping mechanic.</a:t>
            </a:r>
          </a:p>
          <a:p>
            <a:endParaRPr lang="en-US" baseline="0" dirty="0" smtClean="0"/>
          </a:p>
          <a:p>
            <a:r>
              <a:rPr lang="en-US" baseline="0" dirty="0" smtClean="0"/>
              <a:t>Our goal is to move away from the trial and error that arises when we start by defining our physical constants upfront. I’ve had the experience in my own development – and maybe some of y’all have had a similar experience – that I’m working on a new project, and I start by saying, “Let’s decide what gravity should be.” And we say, “Okay, gravity is 9.8 m/s^2, that’s real world physics, that’s a good place to start.” And then you choose some jump velocity relative to that, and maybe you tune one or both of these numbers back and forth a bit until you get results in the ballpark of what you imagine your character’s jump trajectory should feel like.</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of falling faster beyond the peak of the jump, we can start by drawing our desired jump trajectory just as before, in terms of height and distance to peak, but once we’re at the peak, we’re break it there and draw a different curve on the other side, a different part of a different parabola, with the same height but a shorter</a:t>
            </a:r>
            <a:r>
              <a:rPr lang="en-US" baseline="0" dirty="0" smtClean="0"/>
              <a:t> distance.</a:t>
            </a:r>
          </a:p>
          <a:p>
            <a:endParaRPr lang="en-US" baseline="0" dirty="0" smtClean="0"/>
          </a:p>
          <a:p>
            <a:r>
              <a:rPr lang="en-US" baseline="0" dirty="0" smtClean="0"/>
              <a:t>From the material we’ve already covered, we have the tools necessary to derive an initial velocity and a gravity for each part of this curve. We only need the initial velocity for the first part, to apply to our character as we take off. We’d then continue applying the gravity for the first half of the curve until we reach the peak (when the vertical component of our velocity goes from positive to negative), and then we’d switch over to the heavier gravity associated with the second half of the curve. And at runtime, you’d see your player follow a path just like this, where they have a nice smooth ascent and fall faster once they reach the peak.</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smtClean="0"/>
              <a:t>We can do a similar</a:t>
            </a:r>
            <a:r>
              <a:rPr lang="en-US" baseline="0" dirty="0" smtClean="0"/>
              <a:t> thing for variable height jumping. Variable height jumping is often communicated to the player in terms of “hold the button down longer to jump higher,” but the way we’d think about this in code is, we treat the maximum height the player could ever reach as the default. This is the parabola that gives us our initial velocity. Then, if the player releases the button early, before the peak of the jump, we can switch over to a heavier gravity value to hit the peak sooner.</a:t>
            </a:r>
          </a:p>
          <a:p>
            <a:endParaRPr lang="en-US" baseline="0" dirty="0" smtClean="0"/>
          </a:p>
          <a:p>
            <a:r>
              <a:rPr lang="en-US" baseline="0" dirty="0" smtClean="0"/>
              <a:t>In this graph, where the line goes from blue to red, that’s the moment when the player has released the button. We can see an outline in blue showing the maximum height we would have reached if the button had stayed held down, and another outline in red showing a minimum jump height. (If you were to just feather the button on and off again for a split second, you would still want to cover some distance, and that’s what this minimum height represents.) So we use that heavier gravity briefly until we reach the peak.</a:t>
            </a:r>
          </a:p>
          <a:p>
            <a:endParaRPr lang="en-US" baseline="0" dirty="0" smtClean="0"/>
          </a:p>
          <a:p>
            <a:r>
              <a:rPr lang="en-US" baseline="0" dirty="0" smtClean="0"/>
              <a:t>Once we reach the peak, we have a few options. In this graph, I show us reverting back to the original gravity so we have a nice smooth descent, but we could continue using the heavier gravity if the button had been released early, or we could even combine this technique with the one from the previous slide and switch to a different falling gravity regardless of whether the button were released early.</a:t>
            </a:r>
          </a:p>
          <a:p>
            <a:endParaRPr lang="en-US" baseline="0" dirty="0" smtClean="0"/>
          </a:p>
          <a:p>
            <a:r>
              <a:rPr lang="en-US" baseline="0" dirty="0" smtClean="0"/>
              <a:t>[I didn’t mention this in my talk, but there are three other little bits that I would have liked to have mentioned here if I’d had more time, so I’ve written those up below.]</a:t>
            </a:r>
          </a:p>
          <a:p>
            <a:endParaRPr lang="en-US" baseline="0" dirty="0" smtClean="0"/>
          </a:p>
          <a:p>
            <a:pPr marL="241653" indent="-241653">
              <a:buAutoNum type="arabicPeriod"/>
            </a:pPr>
            <a:r>
              <a:rPr lang="en-US" baseline="0" dirty="0" smtClean="0"/>
              <a:t>The vast majority of jumping math tutorials I’ve seen on the internet suggest applying a diminishing upward velocity over time as long as the player has the button held down and hasn’t reached the peak of the jump. This actually works out the same mathematically, but I don’t like it because it’s too easy to think of it as a sort of “jetpack” model, and I think that tends to give rise to jumps that feel </a:t>
            </a:r>
            <a:r>
              <a:rPr lang="en-US" baseline="0" dirty="0" err="1" smtClean="0"/>
              <a:t>jetpacky</a:t>
            </a:r>
            <a:r>
              <a:rPr lang="en-US" baseline="0" dirty="0" smtClean="0"/>
              <a:t> as a result. What we really want to do instead is come as close as possible to achieving the same trajectory shape at various scales depending on how long the button is held down. In practice, this is impossible simply because we do need one authoritative initial velocity, but I’ve found this technique to be a good compromise.</a:t>
            </a:r>
          </a:p>
          <a:p>
            <a:pPr marL="241653" indent="-241653">
              <a:buAutoNum type="arabicPeriod"/>
            </a:pPr>
            <a:endParaRPr lang="en-US" baseline="0" dirty="0" smtClean="0"/>
          </a:p>
          <a:p>
            <a:pPr marL="241653" indent="-241653">
              <a:buAutoNum type="arabicPeriod"/>
            </a:pPr>
            <a:r>
              <a:rPr lang="en-US" baseline="0" dirty="0" smtClean="0"/>
              <a:t>The “minimum jump height” mentioned here is a reasonable first step towards peaking the jump early, but it’s not the only approach. My preference is to dynamically calculate a gravity value for an interpolated target height somewhere between the minimum and maximum computed based on how close to the peak the button were released.</a:t>
            </a:r>
          </a:p>
          <a:p>
            <a:pPr marL="241653" indent="-241653">
              <a:buAutoNum type="arabicPeriod"/>
            </a:pPr>
            <a:endParaRPr lang="en-US" baseline="0" dirty="0" smtClean="0"/>
          </a:p>
          <a:p>
            <a:pPr marL="241653" indent="-241653">
              <a:buAutoNum type="arabicPeriod"/>
            </a:pPr>
            <a:r>
              <a:rPr lang="en-US" baseline="0" dirty="0" smtClean="0"/>
              <a:t>If you choose an implementation in which the gravity may vary on your descent, be aware that you’ll need to choose an appropriate terminal velocity that feels good in all cases. A terminal velocity that is too small will feel </a:t>
            </a:r>
            <a:r>
              <a:rPr lang="en-US" baseline="0" dirty="0" err="1" smtClean="0"/>
              <a:t>floaty</a:t>
            </a:r>
            <a:r>
              <a:rPr lang="en-US" baseline="0" dirty="0" smtClean="0"/>
              <a:t> if gravity is very strong, while a terminal velocity that is too high may create odd situations in which the character can apparently fast-fall down long drops based on deliberate or incidental differences in input.</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you’re implementing a double jump (or any number</a:t>
            </a:r>
            <a:r>
              <a:rPr lang="en-US" baseline="0" dirty="0" smtClean="0"/>
              <a:t> of multiple jumps), you can represent each stage of the jump with its own parabola, each of which maps to an initial velocity and a gravity. In this case, we do need the initial velocity for the second part because we’ll be treating this just like a jump from the ground and directly overriding the vertical component of the velocity.</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Throughout this talk, I’ve been mentioning</a:t>
            </a:r>
            <a:r>
              <a:rPr lang="en-US" baseline="0" dirty="0" smtClean="0"/>
              <a:t> that the two things we need to model a jump in code are gravity and initial velocity, so let’s take a look at how these work.</a:t>
            </a:r>
          </a:p>
          <a:p>
            <a:endParaRPr lang="en-US" baseline="0" dirty="0" smtClean="0"/>
          </a:p>
          <a:p>
            <a:r>
              <a:rPr lang="en-US" baseline="0" dirty="0" smtClean="0"/>
              <a:t>As soon as the player presses the jump button, we apply the initial velocity to their current state. As I mentioned previously, we need to be careful to only alter the vertical component of the velocity so that we don’t kill any ongoing horizontal movement.</a:t>
            </a:r>
          </a:p>
          <a:p>
            <a:endParaRPr lang="en-US" baseline="0" dirty="0" smtClean="0"/>
          </a:p>
          <a:p>
            <a:r>
              <a:rPr lang="en-US" baseline="0" dirty="0" smtClean="0"/>
              <a:t>[I didn’t mention it in the talk, but you can separate an arbitrary vector into separate vertical and horizontal parts by projecting it onto the vertical axis, which is usually Y or Z. This projection represents the vertical component. You can then subtract this vertical component from the original vector and you will be left with only the horizontal component.]</a:t>
            </a:r>
          </a:p>
          <a:p>
            <a:endParaRPr lang="en-US" baseline="0" dirty="0" smtClean="0"/>
          </a:p>
          <a:p>
            <a:r>
              <a:rPr lang="en-US" baseline="0" dirty="0" smtClean="0"/>
              <a:t>Gravity is </a:t>
            </a:r>
            <a:r>
              <a:rPr lang="en-US" baseline="0" dirty="0" err="1" smtClean="0"/>
              <a:t>accelerational</a:t>
            </a:r>
            <a:r>
              <a:rPr lang="en-US" baseline="0" dirty="0" smtClean="0"/>
              <a:t> and is applied over time, so we need to look at integration methods.</a:t>
            </a:r>
            <a:endParaRPr lang="en-US" dirty="0" smtClean="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Generally speaking, integration solves the problem of advancing the game state over a duration in time. In any engine or framework, you’ll have this same model, but depending on the engine, this time step may be fixed or it may be variable, and in some cases it may be obscured or assumed to be, e.g., 60 Hz.</a:t>
            </a:r>
            <a:r>
              <a:rPr lang="en-US" baseline="0" dirty="0" smtClean="0"/>
              <a:t> In any case, this time step always exists and your math must account for it.</a:t>
            </a:r>
            <a:endParaRPr lang="en-US" dirty="0" smtClean="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easiest solution</a:t>
            </a:r>
            <a:r>
              <a:rPr lang="en-US" baseline="0" dirty="0" smtClean="0"/>
              <a:t> is Euler integration. In this case, we increment position by velocity multiplied by our time step, and we increment velocity by acceleration multiplied by our time step.</a:t>
            </a:r>
          </a:p>
          <a:p>
            <a:endParaRPr lang="en-US" baseline="0" dirty="0" smtClean="0"/>
          </a:p>
          <a:p>
            <a:r>
              <a:rPr lang="en-US" baseline="0" dirty="0" smtClean="0"/>
              <a:t>This is easy to write, but it’s not very stable, and in the worst case, the player might perceive a different in the way their character handles, for instance in the case that lots of things are happening on the screen and the frame rate drops. Those are the sorts of inconsistencies that we’d like to avoid.</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the other end of the spectrum,</a:t>
            </a:r>
            <a:r>
              <a:rPr lang="en-US" baseline="0" dirty="0" smtClean="0"/>
              <a:t> we have the </a:t>
            </a:r>
            <a:r>
              <a:rPr lang="en-US" baseline="0" dirty="0" err="1" smtClean="0"/>
              <a:t>Runge-Kutta</a:t>
            </a:r>
            <a:r>
              <a:rPr lang="en-US" baseline="0" dirty="0" smtClean="0"/>
              <a:t> methods, and RK4 in particular. I don’t have </a:t>
            </a:r>
            <a:r>
              <a:rPr lang="en-US" baseline="0" dirty="0" err="1" smtClean="0"/>
              <a:t>pseudocode</a:t>
            </a:r>
            <a:r>
              <a:rPr lang="en-US" baseline="0" dirty="0" smtClean="0"/>
              <a:t> for this one because it tends to be wordy, but I would point to the Gaffer on Games article “Integration Basics” as a good overview of what an RK4 implementation might look like in a game development scenario.</a:t>
            </a:r>
          </a:p>
          <a:p>
            <a:endParaRPr lang="en-US" baseline="0" dirty="0" smtClean="0"/>
          </a:p>
          <a:p>
            <a:r>
              <a:rPr lang="en-US" baseline="0" dirty="0" smtClean="0"/>
              <a:t>However, my takeaway from that article and from some of the comments on that article is that if all we’re doing is dealing with projectile motion, the </a:t>
            </a:r>
            <a:r>
              <a:rPr lang="en-US" baseline="0" dirty="0" err="1" smtClean="0"/>
              <a:t>Runge-Kutta</a:t>
            </a:r>
            <a:r>
              <a:rPr lang="en-US" baseline="0" dirty="0" smtClean="0"/>
              <a:t> methods are way more complex than we need. We can find another integration method that is every bit as accurate and much simpler to write.</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look at Velocity </a:t>
            </a:r>
            <a:r>
              <a:rPr lang="en-US" dirty="0" err="1" smtClean="0"/>
              <a:t>Verlet</a:t>
            </a:r>
            <a:r>
              <a:rPr lang="en-US" dirty="0" smtClean="0"/>
              <a:t>. Here</a:t>
            </a:r>
            <a:r>
              <a:rPr lang="en-US" baseline="0" dirty="0" smtClean="0"/>
              <a:t> we start like Euler, incrementing position by velocity, but then we have this term “one half acceleration times delta time squared.” We then calculate a new acceleration as a function of position, increment velocity by an interpolation halfway between the previous and new acceleration values, and then commit the change to acceleration.</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baseline="0" dirty="0" smtClean="0"/>
              <a:t>This is interesting; it’s simpler than RK4 to write, but it’s not entirely applicable to our case because we’re dealing with acceleration due to gravity, and that’s constant (most of the time) and not a function of position. We also have this “one half acceleration…” term that recalls our earlier projectile motion formula, and that leads us to ask, how could we simplify this is we assume gravity is constant?</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projectile motion formula already answers</a:t>
            </a:r>
            <a:r>
              <a:rPr lang="en-US" baseline="0" dirty="0" smtClean="0"/>
              <a:t> the question, “Given any set of initial conditions (e.g., our previous game state), where will we be at some time in the future (e.g., after the time step)?”</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baseline="0" dirty="0" smtClean="0"/>
              <a:t>And then maybe you send the build to friends and get some feedback along the lines of, “Jumping feels </a:t>
            </a:r>
            <a:r>
              <a:rPr lang="en-US" baseline="0" dirty="0" err="1" smtClean="0"/>
              <a:t>floaty</a:t>
            </a:r>
            <a:r>
              <a:rPr lang="en-US" baseline="0" dirty="0" smtClean="0"/>
              <a:t>,” or, “Jumping feels heavy,” these sorts of emotional responses. And you ask yourself, “How can I improve the feel of my game without endlessly tuning numbers back and forth and without potentially breaking the game somewhere down the road because now I can’t jump high enough to reach a platform in Level 5 or can’t jump far even to cross a gap in Level 6?”</a:t>
            </a:r>
          </a:p>
          <a:p>
            <a:pPr defTabSz="966612">
              <a:defRPr/>
            </a:pPr>
            <a:endParaRPr lang="en-US" baseline="0" dirty="0" smtClean="0"/>
          </a:p>
          <a:p>
            <a:pPr defTabSz="966612">
              <a:defRPr/>
            </a:pPr>
            <a:r>
              <a:rPr lang="en-US" baseline="0" dirty="0" smtClean="0"/>
              <a:t>What we want to do instead is start by describing our jump trajectory in terms that are familiar to us as players and as designers. “I know that I need to jump this high.” “I know that I need to jump this far.” And from that description, we want to derive the physical constants we need to model that trajectory in code. We then want to lean on those principles to continue shaping our trajectory in ways that ensure predictable outcomes while also allowing us to craft a unique feel for our own game.</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dirty="0" smtClean="0"/>
              <a:t>We have an</a:t>
            </a:r>
            <a:r>
              <a:rPr lang="en-US" baseline="0" dirty="0" smtClean="0"/>
              <a:t> equation that tells us with 100% accuracy exactly what we need to know, and in fact if we simplify Velocity </a:t>
            </a:r>
            <a:r>
              <a:rPr lang="en-US" baseline="0" dirty="0" err="1" smtClean="0"/>
              <a:t>Verlet</a:t>
            </a:r>
            <a:r>
              <a:rPr lang="en-US" baseline="0" dirty="0" smtClean="0"/>
              <a:t> assuming a constant acceleration, this is exactly our projectile motion formula rewritten to increment over a time step.</a:t>
            </a:r>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what about those times when gravity isn’t constant? What about when we reach the peak of the jump and alter gravity</a:t>
            </a:r>
            <a:r>
              <a:rPr lang="en-US" baseline="0" dirty="0" smtClean="0"/>
              <a:t> to change the feel of our character? How much error do we accrue if we just naively integrate assuming a constant acceleration?</a:t>
            </a:r>
          </a:p>
          <a:p>
            <a:endParaRPr lang="en-US" baseline="0" dirty="0" smtClean="0"/>
          </a:p>
          <a:p>
            <a:r>
              <a:rPr lang="en-US" baseline="0" dirty="0" smtClean="0"/>
              <a:t>The error will be on the order of the change in acceleration multiplied by the square of the delta time. When I ran these numbers on one of my one games, this was about half a pixel. And this isn’t something that accumulates over an entire session and eventually throws everything out of whack; it’s a one-time offset that gets zeroed out the next time the player lands on the ground. So I would argue this is an acceptable amount of error, and if you’ve been using Euler integration, and if you’re dealing with this sort of projectile motion, I’d recommend giving this simplified Velocity </a:t>
            </a:r>
            <a:r>
              <a:rPr lang="en-US" baseline="0" dirty="0" err="1" smtClean="0"/>
              <a:t>Verlet</a:t>
            </a:r>
            <a:r>
              <a:rPr lang="en-US" baseline="0" dirty="0" smtClean="0"/>
              <a:t> method a try. I think you’ll be happy with the results.</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in conclusion, our goals has been to move away from defining</a:t>
            </a:r>
            <a:r>
              <a:rPr lang="en-US" baseline="0" dirty="0" smtClean="0"/>
              <a:t> physical constants upfront and move towards crafting a jump trajectory in terms that are familiar to us as players and as designers. “I need to jump this high,” or “I need to jump this far.” And then we want to use those principles to find craft a unique, characteristic jump trajectory for our game that we can trust to still meet our goals and to feel rooted in the truth of gravity constantly pulling us down.</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will plug my own game here real quick. I have a game on Steam called “You Have to</a:t>
            </a:r>
            <a:r>
              <a:rPr lang="en-US" baseline="0" dirty="0" smtClean="0"/>
              <a:t> Win the Game.” It’s free, like actually free, not IAP-free, and it uses most of the principles I’ve discussed here today. So if you have a chance to check that out, hopefully you’ll like the way it feels and be convinced this is a good method to follow.</a:t>
            </a:r>
          </a:p>
          <a:p>
            <a:endParaRPr lang="en-US" baseline="0" dirty="0" smtClean="0"/>
          </a:p>
          <a:p>
            <a:r>
              <a:rPr lang="en-US" baseline="0" dirty="0" smtClean="0"/>
              <a:t>You can find on Twitter at @</a:t>
            </a:r>
            <a:r>
              <a:rPr lang="en-US" baseline="0" dirty="0" err="1" smtClean="0"/>
              <a:t>PirateHearts</a:t>
            </a:r>
            <a:r>
              <a:rPr lang="en-US" baseline="0" dirty="0" smtClean="0"/>
              <a:t>; these are my websites; that’s it for me; thank you for your time!</a:t>
            </a:r>
          </a:p>
          <a:p>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43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let’s start with some assumptions.</a:t>
            </a:r>
            <a:r>
              <a:rPr lang="en-US" baseline="0" dirty="0" smtClean="0"/>
              <a:t> We’ll be modeling the player character as a </a:t>
            </a:r>
            <a:r>
              <a:rPr lang="en-US" baseline="0" dirty="0" err="1" smtClean="0"/>
              <a:t>massless</a:t>
            </a:r>
            <a:r>
              <a:rPr lang="en-US" baseline="0" dirty="0" smtClean="0"/>
              <a:t>, frictionless particle in a vacuum because we’re game programmers and we love those. We won’t worry about air friction and drag yet; we can bring those in later if we want, but for now we’ll keep things simple.</a:t>
            </a:r>
          </a:p>
          <a:p>
            <a:endParaRPr lang="en-US" baseline="0" dirty="0" smtClean="0"/>
          </a:p>
          <a:p>
            <a:r>
              <a:rPr lang="en-US" baseline="0" dirty="0" smtClean="0"/>
              <a:t>Collision bounds don’t matter. Whether you’re using a box or a sphere or a capsule or whatever, the math is the same.</a:t>
            </a:r>
          </a:p>
          <a:p>
            <a:endParaRPr lang="en-US" baseline="0" dirty="0" smtClean="0"/>
          </a:p>
          <a:p>
            <a:r>
              <a:rPr lang="en-US" baseline="0" dirty="0" smtClean="0"/>
              <a:t>We’ll be representing our character’s state as a point in space, a velocity vector in the direction they’re currently traveling, and a downward acceleration due to gravity.</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Gravity is the one and only external force acting on our player character. This is constant over time,</a:t>
            </a:r>
            <a:r>
              <a:rPr lang="en-US" baseline="0" dirty="0" smtClean="0"/>
              <a:t> so if we graph it out, it’s just a flat line, and we can write it as the equation seen above.</a:t>
            </a:r>
          </a:p>
          <a:p>
            <a:endParaRPr lang="en-US" baseline="0" dirty="0" smtClean="0"/>
          </a:p>
          <a:p>
            <a:r>
              <a:rPr lang="en-US" baseline="0" dirty="0" smtClean="0"/>
              <a:t>From Physics, we know that acceleration, velocity, and position are related in that they are derivatives and integrals of each other, so if we know acceleration at any time, we can integrate with respect to time to find an equation for velocity. So let’s do that.</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we</a:t>
            </a:r>
            <a:r>
              <a:rPr lang="en-US" baseline="0" dirty="0" smtClean="0"/>
              <a:t> integrate with respect to time, we get a function for velocity seen above, adding a constant for our initial condition. We can graph this one out and we see that it’s just a descending line, and in fact the slope of that line is our gravitational constant.</a:t>
            </a:r>
          </a:p>
          <a:p>
            <a:endParaRPr lang="en-US" baseline="0" dirty="0" smtClean="0"/>
          </a:p>
          <a:p>
            <a:r>
              <a:rPr lang="en-US" baseline="0" dirty="0" smtClean="0"/>
              <a:t>We can integrate once more to find position, so we’ll do that.</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integrate again and find a function for position shown above, once again adding an initial condition. (Throughout the rest of this talk, I’ll be assuming this initial position p-naught is zero, and that term goes away, but it’s important to understand why it’s there.)</a:t>
            </a:r>
          </a:p>
          <a:p>
            <a:endParaRPr lang="en-US" dirty="0" smtClean="0"/>
          </a:p>
          <a:p>
            <a:r>
              <a:rPr lang="en-US" dirty="0" smtClean="0"/>
              <a:t>When we graph this one out, it has a nice smooth curve to it, and it looks sort of like what we would expect to see if we were to plot our character’s position over time while jumping.</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fact, this equation is that textbook</a:t>
            </a:r>
            <a:r>
              <a:rPr lang="en-US" baseline="0" dirty="0" smtClean="0"/>
              <a:t> Physics 101 projectile motion formula. If you were asked to solve a problem along the lines of, “How high in the air is a baseball five seconds after being hit by a batter,” this is probably the equation you would use. And all that we did to get there is start by saying that gravity is the one thing that affects us and then integrate twice with respect to time.</a:t>
            </a:r>
            <a:endParaRPr lang="en-US" dirty="0"/>
          </a:p>
        </p:txBody>
      </p:sp>
      <p:sp>
        <p:nvSpPr>
          <p:cNvPr id="4" name="Slide Number Placeholder 3"/>
          <p:cNvSpPr>
            <a:spLocks noGrp="1"/>
          </p:cNvSpPr>
          <p:nvPr>
            <p:ph type="sldNum" sz="quarter" idx="10"/>
          </p:nvPr>
        </p:nvSpPr>
        <p:spPr/>
        <p:txBody>
          <a:bodyPr/>
          <a:lstStyle/>
          <a:p>
            <a:pPr>
              <a:defRPr/>
            </a:pPr>
            <a:fld id="{CB8C4C1C-06D4-2C49-9F49-CD2E4D9D839B}"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 name="Picture 2" descr="GDC16_ppt_front_16-9_1.jp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1291" cy="5143500"/>
          </a:xfrm>
          <a:prstGeom prst="rect">
            <a:avLst/>
          </a:prstGeom>
        </p:spPr>
      </p:pic>
      <p:sp>
        <p:nvSpPr>
          <p:cNvPr id="5" name="Title 1"/>
          <p:cNvSpPr>
            <a:spLocks noGrp="1"/>
          </p:cNvSpPr>
          <p:nvPr>
            <p:ph type="title" idx="4294967295" hasCustomPrompt="1"/>
          </p:nvPr>
        </p:nvSpPr>
        <p:spPr bwMode="auto">
          <a:xfrm>
            <a:off x="304800" y="1276350"/>
            <a:ext cx="6477000" cy="27432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a:solidFill>
                  <a:schemeClr val="tx1">
                    <a:lumMod val="95000"/>
                  </a:schemeClr>
                </a:solidFill>
              </a:defRPr>
            </a:lvl1pPr>
          </a:lstStyle>
          <a:p>
            <a:r>
              <a:rPr lang="en-US" dirty="0" smtClean="0">
                <a:solidFill>
                  <a:srgbClr val="F2F2F2"/>
                </a:solidFill>
                <a:latin typeface="Verdana" charset="0"/>
                <a:ea typeface="ヒラギノ角ゴ Pro W3" charset="0"/>
                <a:cs typeface="ヒラギノ角ゴ Pro W3" charset="0"/>
              </a:rPr>
              <a:t>Building a Better Jump</a:t>
            </a:r>
            <a:br>
              <a:rPr lang="en-US" dirty="0" smtClean="0">
                <a:solidFill>
                  <a:srgbClr val="F2F2F2"/>
                </a:solidFill>
                <a:latin typeface="Verdana" charset="0"/>
                <a:ea typeface="ヒラギノ角ゴ Pro W3" charset="0"/>
                <a:cs typeface="ヒラギノ角ゴ Pro W3" charset="0"/>
              </a:rPr>
            </a:br>
            <a:r>
              <a:rPr lang="en-US" dirty="0" smtClean="0">
                <a:solidFill>
                  <a:srgbClr val="F2F2F2"/>
                </a:solidFill>
                <a:latin typeface="Verdana" charset="0"/>
                <a:ea typeface="ヒラギノ角ゴ Pro W3" charset="0"/>
                <a:cs typeface="ヒラギノ角ゴ Pro W3" charset="0"/>
              </a:rPr>
              <a:t/>
            </a:r>
            <a:br>
              <a:rPr lang="en-US" dirty="0" smtClean="0">
                <a:solidFill>
                  <a:srgbClr val="F2F2F2"/>
                </a:solidFill>
                <a:latin typeface="Verdana" charset="0"/>
                <a:ea typeface="ヒラギノ角ゴ Pro W3" charset="0"/>
                <a:cs typeface="ヒラギノ角ゴ Pro W3" charset="0"/>
              </a:rPr>
            </a:br>
            <a:r>
              <a:rPr lang="en-US" sz="2400" b="1" dirty="0" smtClean="0">
                <a:solidFill>
                  <a:srgbClr val="F2F2F2"/>
                </a:solidFill>
                <a:latin typeface="Verdana" charset="0"/>
                <a:ea typeface="ヒラギノ角ゴ Pro W3" charset="0"/>
                <a:cs typeface="ヒラギノ角ゴ Pro W3" charset="0"/>
              </a:rPr>
              <a:t>J. Kyle Pittman</a:t>
            </a:r>
            <a:r>
              <a:rPr lang="en-US" sz="2400" dirty="0" smtClean="0">
                <a:solidFill>
                  <a:srgbClr val="F2F2F2"/>
                </a:solidFill>
                <a:latin typeface="Verdana" charset="0"/>
                <a:ea typeface="ヒラギノ角ゴ Pro W3" charset="0"/>
                <a:cs typeface="ヒラギノ角ゴ Pro W3" charset="0"/>
              </a:rPr>
              <a:t/>
            </a:r>
            <a:br>
              <a:rPr lang="en-US" sz="2400" dirty="0" smtClean="0">
                <a:solidFill>
                  <a:srgbClr val="F2F2F2"/>
                </a:solidFill>
                <a:latin typeface="Verdana" charset="0"/>
                <a:ea typeface="ヒラギノ角ゴ Pro W3" charset="0"/>
                <a:cs typeface="ヒラギノ角ゴ Pro W3" charset="0"/>
              </a:rPr>
            </a:br>
            <a:r>
              <a:rPr lang="en-US" sz="2400" dirty="0" smtClean="0">
                <a:solidFill>
                  <a:srgbClr val="F2F2F2"/>
                </a:solidFill>
                <a:latin typeface="Verdana" charset="0"/>
                <a:ea typeface="ヒラギノ角ゴ Pro W3" charset="0"/>
                <a:cs typeface="ヒラギノ角ゴ Pro W3" charset="0"/>
              </a:rPr>
              <a:t>Co-founder, Minor Key Games</a:t>
            </a:r>
            <a:endParaRPr lang="en-US" dirty="0"/>
          </a:p>
        </p:txBody>
      </p:sp>
    </p:spTree>
    <p:extLst>
      <p:ext uri="{BB962C8B-B14F-4D97-AF65-F5344CB8AC3E}">
        <p14:creationId xmlns:p14="http://schemas.microsoft.com/office/powerpoint/2010/main" xmlns="" val="28446310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533400" y="895350"/>
            <a:ext cx="8077200" cy="781050"/>
          </a:xfrm>
          <a:prstGeom prst="rect">
            <a:avLst/>
          </a:prstGeom>
        </p:spPr>
        <p:txBody>
          <a:bodyPr/>
          <a:lstStyle/>
          <a:p>
            <a:endParaRPr lang="en-US" dirty="0"/>
          </a:p>
        </p:txBody>
      </p:sp>
      <p:sp>
        <p:nvSpPr>
          <p:cNvPr id="9" name="Content Placeholder 2"/>
          <p:cNvSpPr>
            <a:spLocks noGrp="1"/>
          </p:cNvSpPr>
          <p:nvPr>
            <p:ph sz="quarter" idx="10"/>
          </p:nvPr>
        </p:nvSpPr>
        <p:spPr>
          <a:xfrm>
            <a:off x="533400" y="1733550"/>
            <a:ext cx="8077200" cy="27432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16075281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GDC16_ppt_back_16-9_1.jpg"/>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0" y="0"/>
            <a:ext cx="9141291" cy="5143500"/>
          </a:xfrm>
          <a:prstGeom prst="rect">
            <a:avLst/>
          </a:prstGeom>
        </p:spPr>
      </p:pic>
    </p:spTree>
  </p:cSld>
  <p:clrMap bg1="dk2" tx1="lt1" bg2="dk1" tx2="lt2" accent1="accent1" accent2="accent2" accent3="accent3" accent4="accent4" accent5="accent5" accent6="accent6" hlink="hlink" folHlink="folHlink"/>
  <p:sldLayoutIdLst>
    <p:sldLayoutId id="2147483681" r:id="rId1"/>
    <p:sldLayoutId id="2147483680" r:id="rId2"/>
  </p:sldLayoutIdLst>
  <p:txStyles>
    <p:titleStyle>
      <a:lvl1pPr algn="l" rtl="0" eaLnBrk="0" fontAlgn="base" hangingPunct="0">
        <a:spcBef>
          <a:spcPct val="0"/>
        </a:spcBef>
        <a:spcAft>
          <a:spcPct val="0"/>
        </a:spcAft>
        <a:defRPr sz="3600">
          <a:solidFill>
            <a:srgbClr val="000000"/>
          </a:solidFill>
          <a:latin typeface="+mj-lt"/>
          <a:ea typeface="ヒラギノ角ゴ Pro W3" pitchFamily="80" charset="-128"/>
          <a:cs typeface="ヒラギノ角ゴ Pro W3" pitchFamily="80" charset="-128"/>
        </a:defRPr>
      </a:lvl1pPr>
      <a:lvl2pPr algn="l" rtl="0" eaLnBrk="0" fontAlgn="base" hangingPunct="0">
        <a:spcBef>
          <a:spcPct val="0"/>
        </a:spcBef>
        <a:spcAft>
          <a:spcPct val="0"/>
        </a:spcAft>
        <a:defRPr sz="3600">
          <a:solidFill>
            <a:srgbClr val="000000"/>
          </a:solidFill>
          <a:latin typeface="Verdana" pitchFamily="45" charset="0"/>
          <a:ea typeface="ヒラギノ角ゴ Pro W3" pitchFamily="80" charset="-128"/>
          <a:cs typeface="ヒラギノ角ゴ Pro W3" pitchFamily="80" charset="-128"/>
        </a:defRPr>
      </a:lvl2pPr>
      <a:lvl3pPr algn="l" rtl="0" eaLnBrk="0" fontAlgn="base" hangingPunct="0">
        <a:spcBef>
          <a:spcPct val="0"/>
        </a:spcBef>
        <a:spcAft>
          <a:spcPct val="0"/>
        </a:spcAft>
        <a:defRPr sz="3600">
          <a:solidFill>
            <a:srgbClr val="000000"/>
          </a:solidFill>
          <a:latin typeface="Verdana" pitchFamily="45" charset="0"/>
          <a:ea typeface="ヒラギノ角ゴ Pro W3" pitchFamily="80" charset="-128"/>
          <a:cs typeface="ヒラギノ角ゴ Pro W3" pitchFamily="80" charset="-128"/>
        </a:defRPr>
      </a:lvl3pPr>
      <a:lvl4pPr algn="l" rtl="0" eaLnBrk="0" fontAlgn="base" hangingPunct="0">
        <a:spcBef>
          <a:spcPct val="0"/>
        </a:spcBef>
        <a:spcAft>
          <a:spcPct val="0"/>
        </a:spcAft>
        <a:defRPr sz="3600">
          <a:solidFill>
            <a:srgbClr val="000000"/>
          </a:solidFill>
          <a:latin typeface="Verdana" pitchFamily="45" charset="0"/>
          <a:ea typeface="ヒラギノ角ゴ Pro W3" pitchFamily="80" charset="-128"/>
          <a:cs typeface="ヒラギノ角ゴ Pro W3" pitchFamily="80" charset="-128"/>
        </a:defRPr>
      </a:lvl4pPr>
      <a:lvl5pPr algn="l" rtl="0" eaLnBrk="0" fontAlgn="base" hangingPunct="0">
        <a:spcBef>
          <a:spcPct val="0"/>
        </a:spcBef>
        <a:spcAft>
          <a:spcPct val="0"/>
        </a:spcAft>
        <a:defRPr sz="3600">
          <a:solidFill>
            <a:srgbClr val="000000"/>
          </a:solidFill>
          <a:latin typeface="Verdana" pitchFamily="45" charset="0"/>
          <a:ea typeface="ヒラギノ角ゴ Pro W3" pitchFamily="80" charset="-128"/>
          <a:cs typeface="ヒラギノ角ゴ Pro W3" pitchFamily="80" charset="-128"/>
        </a:defRPr>
      </a:lvl5pPr>
      <a:lvl6pPr marL="457200" algn="l" rtl="0" fontAlgn="base">
        <a:spcBef>
          <a:spcPct val="0"/>
        </a:spcBef>
        <a:spcAft>
          <a:spcPct val="0"/>
        </a:spcAft>
        <a:defRPr sz="4000">
          <a:solidFill>
            <a:srgbClr val="000000"/>
          </a:solidFill>
          <a:latin typeface="Verdana" pitchFamily="45" charset="0"/>
        </a:defRPr>
      </a:lvl6pPr>
      <a:lvl7pPr marL="914400" algn="l" rtl="0" fontAlgn="base">
        <a:spcBef>
          <a:spcPct val="0"/>
        </a:spcBef>
        <a:spcAft>
          <a:spcPct val="0"/>
        </a:spcAft>
        <a:defRPr sz="4000">
          <a:solidFill>
            <a:srgbClr val="000000"/>
          </a:solidFill>
          <a:latin typeface="Verdana" pitchFamily="45" charset="0"/>
        </a:defRPr>
      </a:lvl7pPr>
      <a:lvl8pPr marL="1371600" algn="l" rtl="0" fontAlgn="base">
        <a:spcBef>
          <a:spcPct val="0"/>
        </a:spcBef>
        <a:spcAft>
          <a:spcPct val="0"/>
        </a:spcAft>
        <a:defRPr sz="4000">
          <a:solidFill>
            <a:srgbClr val="000000"/>
          </a:solidFill>
          <a:latin typeface="Verdana" pitchFamily="45" charset="0"/>
        </a:defRPr>
      </a:lvl8pPr>
      <a:lvl9pPr marL="1828800" algn="l" rtl="0" fontAlgn="base">
        <a:spcBef>
          <a:spcPct val="0"/>
        </a:spcBef>
        <a:spcAft>
          <a:spcPct val="0"/>
        </a:spcAft>
        <a:defRPr sz="4000">
          <a:solidFill>
            <a:srgbClr val="000000"/>
          </a:solidFill>
          <a:latin typeface="Verdana" pitchFamily="45" charset="0"/>
        </a:defRPr>
      </a:lvl9pPr>
    </p:titleStyle>
    <p:bodyStyle>
      <a:lvl1pPr marL="342900" indent="-342900" algn="l" rtl="0" eaLnBrk="0" fontAlgn="base" hangingPunct="0">
        <a:spcBef>
          <a:spcPct val="20000"/>
        </a:spcBef>
        <a:spcAft>
          <a:spcPct val="0"/>
        </a:spcAft>
        <a:buClr>
          <a:srgbClr val="000000"/>
        </a:buClr>
        <a:buSzPct val="75000"/>
        <a:buFont typeface="Verdana"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charset="0"/>
        <a:buChar char="●"/>
        <a:defRPr sz="2400">
          <a:solidFill>
            <a:srgbClr val="000000"/>
          </a:solidFill>
          <a:latin typeface="+mn-lt"/>
          <a:ea typeface="ヒラギノ角ゴ Pro W3" pitchFamily="45" charset="-128"/>
        </a:defRPr>
      </a:lvl2pPr>
      <a:lvl3pPr marL="914400" algn="l" rtl="0" eaLnBrk="0" fontAlgn="base" hangingPunct="0">
        <a:spcBef>
          <a:spcPct val="20000"/>
        </a:spcBef>
        <a:spcAft>
          <a:spcPct val="0"/>
        </a:spcAft>
        <a:buClr>
          <a:srgbClr val="000000"/>
        </a:buClr>
        <a:buSzPct val="75000"/>
        <a:buFont typeface="Verdana" charset="0"/>
        <a:buChar char="●"/>
        <a:defRPr sz="2000">
          <a:solidFill>
            <a:srgbClr val="000000"/>
          </a:solidFill>
          <a:latin typeface="+mn-lt"/>
          <a:ea typeface="ヒラギノ角ゴ Pro W3" pitchFamily="45" charset="-128"/>
        </a:defRPr>
      </a:lvl3pPr>
      <a:lvl4pPr marL="1371600" algn="l" rtl="0" eaLnBrk="0" fontAlgn="base" hangingPunct="0">
        <a:spcBef>
          <a:spcPct val="20000"/>
        </a:spcBef>
        <a:spcAft>
          <a:spcPct val="0"/>
        </a:spcAft>
        <a:buClr>
          <a:srgbClr val="000000"/>
        </a:buClr>
        <a:buSzPct val="70000"/>
        <a:buFont typeface="Verdana" charset="0"/>
        <a:buChar char="●"/>
        <a:defRPr>
          <a:solidFill>
            <a:srgbClr val="000000"/>
          </a:solidFill>
          <a:latin typeface="+mn-lt"/>
          <a:ea typeface="ヒラギノ角ゴ Pro W3" pitchFamily="45" charset="-128"/>
        </a:defRPr>
      </a:lvl4pPr>
      <a:lvl5pPr marL="1828800" algn="l" rtl="0" eaLnBrk="0" fontAlgn="base" hangingPunct="0">
        <a:spcBef>
          <a:spcPct val="20000"/>
        </a:spcBef>
        <a:spcAft>
          <a:spcPct val="0"/>
        </a:spcAft>
        <a:buClr>
          <a:srgbClr val="000000"/>
        </a:buClr>
        <a:buSzPct val="75000"/>
        <a:buFont typeface="Verdana"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10.xml"/><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 Id="rId9"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8.png"/><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11.bin"/><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14.bin"/><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gi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notesSlide" Target="../notesSlides/notesSlide26.xml"/><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image" Target="../media/image14.png"/><Relationship Id="rId9" Type="http://schemas.openxmlformats.org/officeDocument/2006/relationships/oleObject" Target="../embeddings/oleObject2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minorkeygames.com/"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gunmetalarcadia.com/"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p:cNvSpPr>
            <a:spLocks noGrp="1"/>
          </p:cNvSpPr>
          <p:nvPr>
            <p:ph type="title" idx="4294967295"/>
          </p:nvPr>
        </p:nvSpPr>
        <p:spPr bwMode="auto">
          <a:xfrm>
            <a:off x="228600" y="1276350"/>
            <a:ext cx="6019800" cy="31242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solidFill>
                  <a:srgbClr val="F2F2F2"/>
                </a:solidFill>
                <a:latin typeface="Verdana" charset="0"/>
                <a:ea typeface="ヒラギノ角ゴ Pro W3" charset="0"/>
                <a:cs typeface="ヒラギノ角ゴ Pro W3" charset="0"/>
              </a:rPr>
              <a:t>Building a Better Jump</a:t>
            </a:r>
            <a:br>
              <a:rPr lang="en-US" dirty="0" smtClean="0">
                <a:solidFill>
                  <a:srgbClr val="F2F2F2"/>
                </a:solidFill>
                <a:latin typeface="Verdana" charset="0"/>
                <a:ea typeface="ヒラギノ角ゴ Pro W3" charset="0"/>
                <a:cs typeface="ヒラギノ角ゴ Pro W3" charset="0"/>
              </a:rPr>
            </a:br>
            <a:r>
              <a:rPr lang="en-US" dirty="0" smtClean="0">
                <a:solidFill>
                  <a:srgbClr val="F2F2F2"/>
                </a:solidFill>
                <a:latin typeface="Verdana" charset="0"/>
                <a:ea typeface="ヒラギノ角ゴ Pro W3" charset="0"/>
                <a:cs typeface="ヒラギノ角ゴ Pro W3" charset="0"/>
              </a:rPr>
              <a:t/>
            </a:r>
            <a:br>
              <a:rPr lang="en-US" dirty="0" smtClean="0">
                <a:solidFill>
                  <a:srgbClr val="F2F2F2"/>
                </a:solidFill>
                <a:latin typeface="Verdana" charset="0"/>
                <a:ea typeface="ヒラギノ角ゴ Pro W3" charset="0"/>
                <a:cs typeface="ヒラギノ角ゴ Pro W3" charset="0"/>
              </a:rPr>
            </a:br>
            <a:r>
              <a:rPr lang="en-US" sz="2400" b="1" dirty="0" smtClean="0">
                <a:solidFill>
                  <a:srgbClr val="F2F2F2"/>
                </a:solidFill>
                <a:latin typeface="Verdana" charset="0"/>
                <a:ea typeface="ヒラギノ角ゴ Pro W3" charset="0"/>
                <a:cs typeface="ヒラギノ角ゴ Pro W3" charset="0"/>
              </a:rPr>
              <a:t>J. Kyle Pittman</a:t>
            </a:r>
            <a:br>
              <a:rPr lang="en-US" sz="2400" b="1" dirty="0" smtClean="0">
                <a:solidFill>
                  <a:srgbClr val="F2F2F2"/>
                </a:solidFill>
                <a:latin typeface="Verdana" charset="0"/>
                <a:ea typeface="ヒラギノ角ゴ Pro W3" charset="0"/>
                <a:cs typeface="ヒラギノ角ゴ Pro W3" charset="0"/>
              </a:rPr>
            </a:br>
            <a:r>
              <a:rPr lang="en-US" sz="2400" b="1" dirty="0" smtClean="0">
                <a:solidFill>
                  <a:srgbClr val="F2F2F2"/>
                </a:solidFill>
                <a:latin typeface="Verdana" charset="0"/>
                <a:ea typeface="ヒラギノ角ゴ Pro W3" charset="0"/>
                <a:cs typeface="ヒラギノ角ゴ Pro W3" charset="0"/>
              </a:rPr>
              <a:t>@</a:t>
            </a:r>
            <a:r>
              <a:rPr lang="en-US" sz="2400" b="1" dirty="0" err="1" smtClean="0">
                <a:solidFill>
                  <a:srgbClr val="F2F2F2"/>
                </a:solidFill>
                <a:latin typeface="Verdana" charset="0"/>
                <a:ea typeface="ヒラギノ角ゴ Pro W3" charset="0"/>
                <a:cs typeface="ヒラギノ角ゴ Pro W3" charset="0"/>
              </a:rPr>
              <a:t>PirateHearts</a:t>
            </a:r>
            <a:r>
              <a:rPr lang="en-US" sz="2400" dirty="0" smtClean="0">
                <a:solidFill>
                  <a:srgbClr val="F2F2F2"/>
                </a:solidFill>
                <a:latin typeface="Verdana" charset="0"/>
                <a:ea typeface="ヒラギノ角ゴ Pro W3" charset="0"/>
                <a:cs typeface="ヒラギノ角ゴ Pro W3" charset="0"/>
              </a:rPr>
              <a:t/>
            </a:r>
            <a:br>
              <a:rPr lang="en-US" sz="2400" dirty="0" smtClean="0">
                <a:solidFill>
                  <a:srgbClr val="F2F2F2"/>
                </a:solidFill>
                <a:latin typeface="Verdana" charset="0"/>
                <a:ea typeface="ヒラギノ角ゴ Pro W3" charset="0"/>
                <a:cs typeface="ヒラギノ角ゴ Pro W3" charset="0"/>
              </a:rPr>
            </a:br>
            <a:r>
              <a:rPr lang="en-US" sz="2400" dirty="0" smtClean="0">
                <a:solidFill>
                  <a:srgbClr val="F2F2F2"/>
                </a:solidFill>
                <a:latin typeface="Verdana" charset="0"/>
                <a:ea typeface="ヒラギノ角ゴ Pro W3" charset="0"/>
                <a:cs typeface="ヒラギノ角ゴ Pro W3" charset="0"/>
              </a:rPr>
              <a:t>Co-founder, Minor Key Games</a:t>
            </a:r>
            <a:endParaRPr lang="en-US" sz="2400" dirty="0">
              <a:solidFill>
                <a:srgbClr val="F2F2F2"/>
              </a:solidFill>
              <a:latin typeface="Verdana" charset="0"/>
              <a:ea typeface="ヒラギノ角ゴ Pro W3" charset="0"/>
              <a:cs typeface="ヒラギノ角ゴ Pro W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Parabolas</a:t>
            </a:r>
            <a:endParaRPr lang="en-US" dirty="0"/>
          </a:p>
        </p:txBody>
      </p:sp>
      <p:sp>
        <p:nvSpPr>
          <p:cNvPr id="3" name="Content Placeholder 2"/>
          <p:cNvSpPr>
            <a:spLocks noGrp="1"/>
          </p:cNvSpPr>
          <p:nvPr>
            <p:ph sz="quarter" idx="10"/>
          </p:nvPr>
        </p:nvSpPr>
        <p:spPr/>
        <p:txBody>
          <a:bodyPr/>
          <a:lstStyle/>
          <a:p>
            <a:r>
              <a:rPr lang="en-US" dirty="0" smtClean="0"/>
              <a:t>Algebraic definition</a:t>
            </a:r>
          </a:p>
          <a:p>
            <a:pPr lvl="1"/>
            <a:r>
              <a:rPr lang="en-US" dirty="0" smtClean="0"/>
              <a:t> </a:t>
            </a:r>
          </a:p>
          <a:p>
            <a:r>
              <a:rPr lang="en-US" dirty="0" smtClean="0"/>
              <a:t>Substituting</a:t>
            </a:r>
            <a:endParaRPr lang="en-US" dirty="0"/>
          </a:p>
        </p:txBody>
      </p:sp>
      <p:graphicFrame>
        <p:nvGraphicFramePr>
          <p:cNvPr id="7" name="Object 6"/>
          <p:cNvGraphicFramePr>
            <a:graphicFrameLocks noChangeAspect="1"/>
          </p:cNvGraphicFramePr>
          <p:nvPr/>
        </p:nvGraphicFramePr>
        <p:xfrm>
          <a:off x="1295400" y="2190749"/>
          <a:ext cx="3048000" cy="589935"/>
        </p:xfrm>
        <a:graphic>
          <a:graphicData uri="http://schemas.openxmlformats.org/presentationml/2006/ole">
            <p:oleObj spid="_x0000_s61443" name="Equation" r:id="rId4" imgW="1180800" imgH="228600" progId="Equation.3">
              <p:embed/>
            </p:oleObj>
          </a:graphicData>
        </a:graphic>
      </p:graphicFrame>
      <p:graphicFrame>
        <p:nvGraphicFramePr>
          <p:cNvPr id="8" name="Object 7"/>
          <p:cNvGraphicFramePr>
            <a:graphicFrameLocks noChangeAspect="1"/>
          </p:cNvGraphicFramePr>
          <p:nvPr/>
        </p:nvGraphicFramePr>
        <p:xfrm>
          <a:off x="838200" y="4019550"/>
          <a:ext cx="1244600" cy="533400"/>
        </p:xfrm>
        <a:graphic>
          <a:graphicData uri="http://schemas.openxmlformats.org/presentationml/2006/ole">
            <p:oleObj spid="_x0000_s61444" name="Equation" r:id="rId5" imgW="533160" imgH="228600" progId="Equation.3">
              <p:embed/>
            </p:oleObj>
          </a:graphicData>
        </a:graphic>
      </p:graphicFrame>
      <p:graphicFrame>
        <p:nvGraphicFramePr>
          <p:cNvPr id="9" name="Object 8"/>
          <p:cNvGraphicFramePr>
            <a:graphicFrameLocks noChangeAspect="1"/>
          </p:cNvGraphicFramePr>
          <p:nvPr/>
        </p:nvGraphicFramePr>
        <p:xfrm>
          <a:off x="838200" y="3435350"/>
          <a:ext cx="918633" cy="355600"/>
        </p:xfrm>
        <a:graphic>
          <a:graphicData uri="http://schemas.openxmlformats.org/presentationml/2006/ole">
            <p:oleObj spid="_x0000_s61445" name="Equation" r:id="rId6" imgW="393480" imgH="152280" progId="Equation.3">
              <p:embed/>
            </p:oleObj>
          </a:graphicData>
        </a:graphic>
      </p:graphicFrame>
      <p:graphicFrame>
        <p:nvGraphicFramePr>
          <p:cNvPr id="10" name="Object 9"/>
          <p:cNvGraphicFramePr>
            <a:graphicFrameLocks noChangeAspect="1"/>
          </p:cNvGraphicFramePr>
          <p:nvPr/>
        </p:nvGraphicFramePr>
        <p:xfrm>
          <a:off x="2438400" y="3333750"/>
          <a:ext cx="1037167" cy="533400"/>
        </p:xfrm>
        <a:graphic>
          <a:graphicData uri="http://schemas.openxmlformats.org/presentationml/2006/ole">
            <p:oleObj spid="_x0000_s61446" name="Equation" r:id="rId7" imgW="444240" imgH="228600" progId="Equation.3">
              <p:embed/>
            </p:oleObj>
          </a:graphicData>
        </a:graphic>
      </p:graphicFrame>
      <p:graphicFrame>
        <p:nvGraphicFramePr>
          <p:cNvPr id="11" name="Object 10"/>
          <p:cNvGraphicFramePr>
            <a:graphicFrameLocks noChangeAspect="1"/>
          </p:cNvGraphicFramePr>
          <p:nvPr/>
        </p:nvGraphicFramePr>
        <p:xfrm>
          <a:off x="2438400" y="4019550"/>
          <a:ext cx="1096433" cy="533400"/>
        </p:xfrm>
        <a:graphic>
          <a:graphicData uri="http://schemas.openxmlformats.org/presentationml/2006/ole">
            <p:oleObj spid="_x0000_s61447" name="Equation" r:id="rId8" imgW="469800" imgH="228600" progId="Equation.3">
              <p:embed/>
            </p:oleObj>
          </a:graphicData>
        </a:graphic>
      </p:graphicFrame>
      <p:graphicFrame>
        <p:nvGraphicFramePr>
          <p:cNvPr id="61448" name="Object 8"/>
          <p:cNvGraphicFramePr>
            <a:graphicFrameLocks noChangeAspect="1"/>
          </p:cNvGraphicFramePr>
          <p:nvPr/>
        </p:nvGraphicFramePr>
        <p:xfrm>
          <a:off x="3962400" y="3638550"/>
          <a:ext cx="3505200" cy="640175"/>
        </p:xfrm>
        <a:graphic>
          <a:graphicData uri="http://schemas.openxmlformats.org/presentationml/2006/ole">
            <p:oleObj spid="_x0000_s61448" name="Equation" r:id="rId9" imgW="1320480" imgH="241200" progId="Equation.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Properties of parabolas</a:t>
            </a:r>
            <a:endParaRPr lang="en-US" dirty="0"/>
          </a:p>
        </p:txBody>
      </p:sp>
      <p:sp>
        <p:nvSpPr>
          <p:cNvPr id="3" name="Content Placeholder 2"/>
          <p:cNvSpPr>
            <a:spLocks noGrp="1"/>
          </p:cNvSpPr>
          <p:nvPr>
            <p:ph sz="quarter" idx="10"/>
          </p:nvPr>
        </p:nvSpPr>
        <p:spPr/>
        <p:txBody>
          <a:bodyPr/>
          <a:lstStyle/>
          <a:p>
            <a:r>
              <a:rPr lang="en-US" dirty="0" smtClean="0"/>
              <a:t>Symmetric</a:t>
            </a:r>
          </a:p>
          <a:p>
            <a:endParaRPr lang="en-US" dirty="0"/>
          </a:p>
        </p:txBody>
      </p:sp>
      <p:pic>
        <p:nvPicPr>
          <p:cNvPr id="65539" name="Picture 3"/>
          <p:cNvPicPr>
            <a:picLocks noChangeAspect="1" noChangeArrowheads="1"/>
          </p:cNvPicPr>
          <p:nvPr/>
        </p:nvPicPr>
        <p:blipFill>
          <a:blip r:embed="rId3"/>
          <a:srcRect/>
          <a:stretch>
            <a:fillRect/>
          </a:stretch>
        </p:blipFill>
        <p:spPr bwMode="auto">
          <a:xfrm>
            <a:off x="2362200" y="2343150"/>
            <a:ext cx="3048000" cy="24397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Properties of parabolas</a:t>
            </a:r>
            <a:endParaRPr lang="en-US" dirty="0"/>
          </a:p>
        </p:txBody>
      </p:sp>
      <p:sp>
        <p:nvSpPr>
          <p:cNvPr id="3" name="Content Placeholder 2"/>
          <p:cNvSpPr>
            <a:spLocks noGrp="1"/>
          </p:cNvSpPr>
          <p:nvPr>
            <p:ph sz="quarter" idx="10"/>
          </p:nvPr>
        </p:nvSpPr>
        <p:spPr/>
        <p:txBody>
          <a:bodyPr/>
          <a:lstStyle/>
          <a:p>
            <a:r>
              <a:rPr lang="en-US" dirty="0" smtClean="0"/>
              <a:t>Geometric self-similarity</a:t>
            </a:r>
          </a:p>
          <a:p>
            <a:endParaRPr lang="en-US" dirty="0"/>
          </a:p>
        </p:txBody>
      </p:sp>
      <p:pic>
        <p:nvPicPr>
          <p:cNvPr id="59394" name="Picture 2"/>
          <p:cNvPicPr>
            <a:picLocks noChangeAspect="1" noChangeArrowheads="1"/>
          </p:cNvPicPr>
          <p:nvPr/>
        </p:nvPicPr>
        <p:blipFill>
          <a:blip r:embed="rId3"/>
          <a:srcRect/>
          <a:stretch>
            <a:fillRect/>
          </a:stretch>
        </p:blipFill>
        <p:spPr bwMode="auto">
          <a:xfrm>
            <a:off x="2362200" y="2266950"/>
            <a:ext cx="3048000" cy="26045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Properties of parabolas</a:t>
            </a:r>
            <a:endParaRPr lang="en-US" dirty="0"/>
          </a:p>
        </p:txBody>
      </p:sp>
      <p:sp>
        <p:nvSpPr>
          <p:cNvPr id="3" name="Content Placeholder 2"/>
          <p:cNvSpPr>
            <a:spLocks noGrp="1"/>
          </p:cNvSpPr>
          <p:nvPr>
            <p:ph sz="quarter" idx="10"/>
          </p:nvPr>
        </p:nvSpPr>
        <p:spPr/>
        <p:txBody>
          <a:bodyPr/>
          <a:lstStyle/>
          <a:p>
            <a:r>
              <a:rPr lang="en-US" dirty="0" smtClean="0"/>
              <a:t>Shaped by quadratic coefficient</a:t>
            </a:r>
            <a:endParaRPr lang="en-US" dirty="0"/>
          </a:p>
        </p:txBody>
      </p:sp>
      <p:graphicFrame>
        <p:nvGraphicFramePr>
          <p:cNvPr id="59393" name="Object 1"/>
          <p:cNvGraphicFramePr>
            <a:graphicFrameLocks noChangeAspect="1"/>
          </p:cNvGraphicFramePr>
          <p:nvPr/>
        </p:nvGraphicFramePr>
        <p:xfrm>
          <a:off x="6858000" y="1733550"/>
          <a:ext cx="1244600" cy="533400"/>
        </p:xfrm>
        <a:graphic>
          <a:graphicData uri="http://schemas.openxmlformats.org/presentationml/2006/ole">
            <p:oleObj spid="_x0000_s66562" name="Equation" r:id="rId4" imgW="533160" imgH="228600" progId="Equation.3">
              <p:embed/>
            </p:oleObj>
          </a:graphicData>
        </a:graphic>
      </p:graphicFrame>
      <p:pic>
        <p:nvPicPr>
          <p:cNvPr id="66563" name="Picture 3"/>
          <p:cNvPicPr>
            <a:picLocks noChangeAspect="1" noChangeArrowheads="1"/>
          </p:cNvPicPr>
          <p:nvPr/>
        </p:nvPicPr>
        <p:blipFill>
          <a:blip r:embed="rId5"/>
          <a:srcRect/>
          <a:stretch>
            <a:fillRect/>
          </a:stretch>
        </p:blipFill>
        <p:spPr bwMode="auto">
          <a:xfrm>
            <a:off x="1219200" y="2343150"/>
            <a:ext cx="5410200" cy="24855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on paper</a:t>
            </a:r>
            <a:endParaRPr lang="en-US" dirty="0"/>
          </a:p>
        </p:txBody>
      </p:sp>
      <p:sp>
        <p:nvSpPr>
          <p:cNvPr id="3" name="Content Placeholder 2"/>
          <p:cNvSpPr>
            <a:spLocks noGrp="1"/>
          </p:cNvSpPr>
          <p:nvPr>
            <p:ph sz="quarter" idx="10"/>
          </p:nvPr>
        </p:nvSpPr>
        <p:spPr/>
        <p:txBody>
          <a:bodyPr/>
          <a:lstStyle/>
          <a:p>
            <a:pPr>
              <a:buNone/>
            </a:pPr>
            <a:endParaRPr lang="en-US" dirty="0" smtClean="0"/>
          </a:p>
        </p:txBody>
      </p:sp>
      <p:pic>
        <p:nvPicPr>
          <p:cNvPr id="67586" name="Picture 2"/>
          <p:cNvPicPr>
            <a:picLocks noChangeAspect="1" noChangeArrowheads="1"/>
          </p:cNvPicPr>
          <p:nvPr/>
        </p:nvPicPr>
        <p:blipFill>
          <a:blip r:embed="rId3"/>
          <a:srcRect/>
          <a:stretch>
            <a:fillRect/>
          </a:stretch>
        </p:blipFill>
        <p:spPr bwMode="auto">
          <a:xfrm>
            <a:off x="1447800" y="1581150"/>
            <a:ext cx="4648200" cy="3268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on paper</a:t>
            </a:r>
            <a:endParaRPr lang="en-US" dirty="0"/>
          </a:p>
        </p:txBody>
      </p:sp>
      <p:sp>
        <p:nvSpPr>
          <p:cNvPr id="3" name="Content Placeholder 2"/>
          <p:cNvSpPr>
            <a:spLocks noGrp="1"/>
          </p:cNvSpPr>
          <p:nvPr>
            <p:ph sz="quarter" idx="10"/>
          </p:nvPr>
        </p:nvSpPr>
        <p:spPr/>
        <p:txBody>
          <a:bodyPr/>
          <a:lstStyle/>
          <a:p>
            <a:pPr>
              <a:buNone/>
            </a:pPr>
            <a:endParaRPr lang="en-US" dirty="0" smtClean="0"/>
          </a:p>
        </p:txBody>
      </p:sp>
      <p:pic>
        <p:nvPicPr>
          <p:cNvPr id="68610" name="Picture 2"/>
          <p:cNvPicPr>
            <a:picLocks noChangeAspect="1" noChangeArrowheads="1"/>
          </p:cNvPicPr>
          <p:nvPr/>
        </p:nvPicPr>
        <p:blipFill>
          <a:blip r:embed="rId3"/>
          <a:srcRect/>
          <a:stretch>
            <a:fillRect/>
          </a:stretch>
        </p:blipFill>
        <p:spPr bwMode="auto">
          <a:xfrm>
            <a:off x="1600200" y="1504950"/>
            <a:ext cx="4267200" cy="34385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Maths</a:t>
            </a:r>
            <a:endParaRPr lang="en-US" dirty="0"/>
          </a:p>
        </p:txBody>
      </p:sp>
      <p:sp>
        <p:nvSpPr>
          <p:cNvPr id="3" name="Content Placeholder 2"/>
          <p:cNvSpPr>
            <a:spLocks noGrp="1"/>
          </p:cNvSpPr>
          <p:nvPr>
            <p:ph sz="quarter" idx="10"/>
          </p:nvPr>
        </p:nvSpPr>
        <p:spPr/>
        <p:txBody>
          <a:bodyPr/>
          <a:lstStyle/>
          <a:p>
            <a:r>
              <a:rPr lang="en-US" dirty="0" smtClean="0"/>
              <a:t>Derive values</a:t>
            </a:r>
            <a:br>
              <a:rPr lang="en-US" dirty="0" smtClean="0"/>
            </a:br>
            <a:r>
              <a:rPr lang="en-US" dirty="0" smtClean="0"/>
              <a:t>for gravity and</a:t>
            </a:r>
            <a:br>
              <a:rPr lang="en-US" dirty="0" smtClean="0"/>
            </a:br>
            <a:r>
              <a:rPr lang="en-US" dirty="0" smtClean="0"/>
              <a:t>initial velocity</a:t>
            </a:r>
            <a:br>
              <a:rPr lang="en-US" dirty="0" smtClean="0"/>
            </a:br>
            <a:r>
              <a:rPr lang="en-US" dirty="0" smtClean="0"/>
              <a:t>in terms of</a:t>
            </a:r>
            <a:br>
              <a:rPr lang="en-US" dirty="0" smtClean="0"/>
            </a:br>
            <a:r>
              <a:rPr lang="en-US" dirty="0" smtClean="0"/>
              <a:t>peak height and</a:t>
            </a:r>
            <a:br>
              <a:rPr lang="en-US" dirty="0" smtClean="0"/>
            </a:br>
            <a:r>
              <a:rPr lang="en-US" dirty="0" smtClean="0"/>
              <a:t>duration to peak</a:t>
            </a:r>
          </a:p>
        </p:txBody>
      </p:sp>
      <p:pic>
        <p:nvPicPr>
          <p:cNvPr id="69635" name="Picture 3"/>
          <p:cNvPicPr>
            <a:picLocks noChangeAspect="1" noChangeArrowheads="1"/>
          </p:cNvPicPr>
          <p:nvPr/>
        </p:nvPicPr>
        <p:blipFill>
          <a:blip r:embed="rId3"/>
          <a:srcRect/>
          <a:stretch>
            <a:fillRect/>
          </a:stretch>
        </p:blipFill>
        <p:spPr bwMode="auto">
          <a:xfrm>
            <a:off x="4953000" y="590550"/>
            <a:ext cx="2133600"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velocity</a:t>
            </a:r>
            <a:endParaRPr lang="en-US" dirty="0"/>
          </a:p>
        </p:txBody>
      </p:sp>
      <p:pic>
        <p:nvPicPr>
          <p:cNvPr id="70658" name="Picture 2"/>
          <p:cNvPicPr>
            <a:picLocks noChangeAspect="1" noChangeArrowheads="1"/>
          </p:cNvPicPr>
          <p:nvPr/>
        </p:nvPicPr>
        <p:blipFill>
          <a:blip r:embed="rId4"/>
          <a:srcRect/>
          <a:stretch>
            <a:fillRect/>
          </a:stretch>
        </p:blipFill>
        <p:spPr bwMode="auto">
          <a:xfrm>
            <a:off x="533400" y="1581149"/>
            <a:ext cx="2864809" cy="3200401"/>
          </a:xfrm>
          <a:prstGeom prst="rect">
            <a:avLst/>
          </a:prstGeom>
          <a:noFill/>
          <a:ln w="9525">
            <a:noFill/>
            <a:miter lim="800000"/>
            <a:headEnd/>
            <a:tailEnd/>
          </a:ln>
        </p:spPr>
      </p:pic>
      <p:graphicFrame>
        <p:nvGraphicFramePr>
          <p:cNvPr id="6" name="Object 5"/>
          <p:cNvGraphicFramePr>
            <a:graphicFrameLocks noChangeAspect="1"/>
          </p:cNvGraphicFramePr>
          <p:nvPr/>
        </p:nvGraphicFramePr>
        <p:xfrm>
          <a:off x="4648200" y="1809750"/>
          <a:ext cx="2263775" cy="2362200"/>
        </p:xfrm>
        <a:graphic>
          <a:graphicData uri="http://schemas.openxmlformats.org/presentationml/2006/ole">
            <p:oleObj spid="_x0000_s70659" name="Equation" r:id="rId5" imgW="876240" imgH="914400" progId="Equation.3">
              <p:embed/>
            </p:oleObj>
          </a:graphicData>
        </a:graphic>
      </p:graphicFrame>
      <p:sp>
        <p:nvSpPr>
          <p:cNvPr id="5" name="TextBox 4"/>
          <p:cNvSpPr txBox="1"/>
          <p:nvPr/>
        </p:nvSpPr>
        <p:spPr>
          <a:xfrm>
            <a:off x="4724400" y="1123950"/>
            <a:ext cx="1537409" cy="400110"/>
          </a:xfrm>
          <a:prstGeom prst="rect">
            <a:avLst/>
          </a:prstGeom>
          <a:noFill/>
        </p:spPr>
        <p:txBody>
          <a:bodyPr wrap="none" rtlCol="0">
            <a:spAutoFit/>
          </a:bodyPr>
          <a:lstStyle/>
          <a:p>
            <a:r>
              <a:rPr lang="en-US" sz="1600" dirty="0" smtClean="0">
                <a:solidFill>
                  <a:schemeClr val="bg2"/>
                </a:solidFill>
                <a:latin typeface="+mn-lt"/>
              </a:rPr>
              <a:t>Solve for </a:t>
            </a:r>
            <a:r>
              <a:rPr lang="en-US" sz="2000" i="1" dirty="0" smtClean="0">
                <a:solidFill>
                  <a:schemeClr val="bg2"/>
                </a:solidFill>
                <a:latin typeface="Times New Roman" pitchFamily="18" charset="0"/>
                <a:cs typeface="Times New Roman" pitchFamily="18" charset="0"/>
              </a:rPr>
              <a:t>v</a:t>
            </a:r>
            <a:r>
              <a:rPr lang="en-US" sz="2000" i="1" baseline="-25000" dirty="0" smtClean="0">
                <a:solidFill>
                  <a:schemeClr val="bg2"/>
                </a:solidFill>
                <a:latin typeface="Times New Roman" pitchFamily="18" charset="0"/>
                <a:cs typeface="Times New Roman" pitchFamily="18" charset="0"/>
              </a:rPr>
              <a:t>0</a:t>
            </a:r>
            <a:r>
              <a:rPr lang="en-US" sz="2000" dirty="0" smtClean="0">
                <a:solidFill>
                  <a:schemeClr val="bg2"/>
                </a:solidFill>
              </a:rPr>
              <a:t>:</a:t>
            </a:r>
            <a:endParaRPr lang="en-US" sz="2000" i="1" dirty="0">
              <a:solidFill>
                <a:schemeClr val="bg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Gravity</a:t>
            </a:r>
            <a:endParaRPr lang="en-US" dirty="0"/>
          </a:p>
        </p:txBody>
      </p:sp>
      <p:pic>
        <p:nvPicPr>
          <p:cNvPr id="71682" name="Picture 2"/>
          <p:cNvPicPr>
            <a:picLocks noChangeAspect="1" noChangeArrowheads="1"/>
          </p:cNvPicPr>
          <p:nvPr/>
        </p:nvPicPr>
        <p:blipFill>
          <a:blip r:embed="rId4"/>
          <a:srcRect/>
          <a:stretch>
            <a:fillRect/>
          </a:stretch>
        </p:blipFill>
        <p:spPr bwMode="auto">
          <a:xfrm>
            <a:off x="0" y="1962150"/>
            <a:ext cx="3155589" cy="2362200"/>
          </a:xfrm>
          <a:prstGeom prst="rect">
            <a:avLst/>
          </a:prstGeom>
          <a:noFill/>
          <a:ln w="9525">
            <a:noFill/>
            <a:miter lim="800000"/>
            <a:headEnd/>
            <a:tailEnd/>
          </a:ln>
        </p:spPr>
      </p:pic>
      <p:graphicFrame>
        <p:nvGraphicFramePr>
          <p:cNvPr id="71683" name="Object 3"/>
          <p:cNvGraphicFramePr>
            <a:graphicFrameLocks noChangeAspect="1"/>
          </p:cNvGraphicFramePr>
          <p:nvPr/>
        </p:nvGraphicFramePr>
        <p:xfrm>
          <a:off x="5867400" y="1428750"/>
          <a:ext cx="2792413" cy="3361658"/>
        </p:xfrm>
        <a:graphic>
          <a:graphicData uri="http://schemas.openxmlformats.org/presentationml/2006/ole">
            <p:oleObj spid="_x0000_s71683" name="Equation" r:id="rId5" imgW="1434960" imgH="1726920" progId="Equation.3">
              <p:embed/>
            </p:oleObj>
          </a:graphicData>
        </a:graphic>
      </p:graphicFrame>
      <p:graphicFrame>
        <p:nvGraphicFramePr>
          <p:cNvPr id="6" name="Object 5"/>
          <p:cNvGraphicFramePr>
            <a:graphicFrameLocks noChangeAspect="1"/>
          </p:cNvGraphicFramePr>
          <p:nvPr/>
        </p:nvGraphicFramePr>
        <p:xfrm>
          <a:off x="3429000" y="2190750"/>
          <a:ext cx="1371600" cy="1073426"/>
        </p:xfrm>
        <a:graphic>
          <a:graphicData uri="http://schemas.openxmlformats.org/presentationml/2006/ole">
            <p:oleObj spid="_x0000_s71684" name="Equation" r:id="rId6" imgW="583920" imgH="457200" progId="Equation.3">
              <p:embed/>
            </p:oleObj>
          </a:graphicData>
        </a:graphic>
      </p:graphicFrame>
      <p:sp>
        <p:nvSpPr>
          <p:cNvPr id="7" name="TextBox 6"/>
          <p:cNvSpPr txBox="1"/>
          <p:nvPr/>
        </p:nvSpPr>
        <p:spPr>
          <a:xfrm>
            <a:off x="3276600" y="1657350"/>
            <a:ext cx="1701876" cy="338554"/>
          </a:xfrm>
          <a:prstGeom prst="rect">
            <a:avLst/>
          </a:prstGeom>
          <a:noFill/>
        </p:spPr>
        <p:txBody>
          <a:bodyPr wrap="none" rtlCol="0">
            <a:spAutoFit/>
          </a:bodyPr>
          <a:lstStyle/>
          <a:p>
            <a:r>
              <a:rPr lang="en-US" sz="1600" dirty="0" smtClean="0">
                <a:solidFill>
                  <a:schemeClr val="bg2"/>
                </a:solidFill>
                <a:latin typeface="+mn-lt"/>
              </a:rPr>
              <a:t>Known values:</a:t>
            </a:r>
            <a:endParaRPr lang="en-US" sz="1600" dirty="0">
              <a:solidFill>
                <a:schemeClr val="bg2"/>
              </a:solidFill>
              <a:latin typeface="+mn-lt"/>
            </a:endParaRPr>
          </a:p>
        </p:txBody>
      </p:sp>
      <p:sp>
        <p:nvSpPr>
          <p:cNvPr id="8" name="TextBox 7"/>
          <p:cNvSpPr txBox="1"/>
          <p:nvPr/>
        </p:nvSpPr>
        <p:spPr>
          <a:xfrm>
            <a:off x="5943600" y="819150"/>
            <a:ext cx="1423595" cy="400110"/>
          </a:xfrm>
          <a:prstGeom prst="rect">
            <a:avLst/>
          </a:prstGeom>
          <a:noFill/>
        </p:spPr>
        <p:txBody>
          <a:bodyPr wrap="none" rtlCol="0">
            <a:spAutoFit/>
          </a:bodyPr>
          <a:lstStyle/>
          <a:p>
            <a:r>
              <a:rPr lang="en-US" sz="1600" dirty="0" smtClean="0">
                <a:solidFill>
                  <a:schemeClr val="bg2"/>
                </a:solidFill>
                <a:latin typeface="+mn-lt"/>
              </a:rPr>
              <a:t>Solve for </a:t>
            </a:r>
            <a:r>
              <a:rPr lang="en-US" sz="2000" i="1" dirty="0" smtClean="0">
                <a:solidFill>
                  <a:schemeClr val="bg2"/>
                </a:solidFill>
                <a:latin typeface="Times New Roman" pitchFamily="18" charset="0"/>
                <a:cs typeface="Times New Roman" pitchFamily="18" charset="0"/>
              </a:rPr>
              <a:t>g</a:t>
            </a:r>
            <a:r>
              <a:rPr lang="en-US" sz="2000" dirty="0" smtClean="0">
                <a:solidFill>
                  <a:schemeClr val="bg2"/>
                </a:solidFill>
              </a:rPr>
              <a:t>:</a:t>
            </a:r>
            <a:endParaRPr lang="en-US" sz="2000" i="1" dirty="0">
              <a:solidFill>
                <a:schemeClr val="bg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to </a:t>
            </a:r>
            <a:r>
              <a:rPr lang="en-US" dirty="0" err="1" smtClean="0"/>
              <a:t>init.</a:t>
            </a:r>
            <a:r>
              <a:rPr lang="en-US" dirty="0" smtClean="0"/>
              <a:t> vel.</a:t>
            </a:r>
            <a:endParaRPr lang="en-US" dirty="0"/>
          </a:p>
        </p:txBody>
      </p:sp>
      <p:pic>
        <p:nvPicPr>
          <p:cNvPr id="70658" name="Picture 2"/>
          <p:cNvPicPr>
            <a:picLocks noChangeAspect="1" noChangeArrowheads="1"/>
          </p:cNvPicPr>
          <p:nvPr/>
        </p:nvPicPr>
        <p:blipFill>
          <a:blip r:embed="rId4"/>
          <a:srcRect/>
          <a:stretch>
            <a:fillRect/>
          </a:stretch>
        </p:blipFill>
        <p:spPr bwMode="auto">
          <a:xfrm>
            <a:off x="533400" y="1581149"/>
            <a:ext cx="2864809" cy="3200401"/>
          </a:xfrm>
          <a:prstGeom prst="rect">
            <a:avLst/>
          </a:prstGeom>
          <a:noFill/>
          <a:ln w="9525">
            <a:noFill/>
            <a:miter lim="800000"/>
            <a:headEnd/>
            <a:tailEnd/>
          </a:ln>
        </p:spPr>
      </p:pic>
      <p:graphicFrame>
        <p:nvGraphicFramePr>
          <p:cNvPr id="4" name="Object 3"/>
          <p:cNvGraphicFramePr>
            <a:graphicFrameLocks noChangeAspect="1"/>
          </p:cNvGraphicFramePr>
          <p:nvPr/>
        </p:nvGraphicFramePr>
        <p:xfrm>
          <a:off x="5257800" y="1352550"/>
          <a:ext cx="1956619" cy="3369733"/>
        </p:xfrm>
        <a:graphic>
          <a:graphicData uri="http://schemas.openxmlformats.org/presentationml/2006/ole">
            <p:oleObj spid="_x0000_s72706" name="Equation" r:id="rId5" imgW="914400" imgH="1574640" progId="Equation.3">
              <p:embed/>
            </p:oleObj>
          </a:graphicData>
        </a:graphic>
      </p:graphicFrame>
      <p:sp>
        <p:nvSpPr>
          <p:cNvPr id="5" name="TextBox 4"/>
          <p:cNvSpPr txBox="1"/>
          <p:nvPr/>
        </p:nvSpPr>
        <p:spPr>
          <a:xfrm>
            <a:off x="5257800" y="742950"/>
            <a:ext cx="1537409" cy="400110"/>
          </a:xfrm>
          <a:prstGeom prst="rect">
            <a:avLst/>
          </a:prstGeom>
          <a:noFill/>
        </p:spPr>
        <p:txBody>
          <a:bodyPr wrap="none" rtlCol="0">
            <a:spAutoFit/>
          </a:bodyPr>
          <a:lstStyle/>
          <a:p>
            <a:r>
              <a:rPr lang="en-US" sz="1600" dirty="0" smtClean="0">
                <a:solidFill>
                  <a:schemeClr val="bg2"/>
                </a:solidFill>
                <a:latin typeface="+mn-lt"/>
              </a:rPr>
              <a:t>Solve for </a:t>
            </a:r>
            <a:r>
              <a:rPr lang="en-US" sz="2000" i="1" dirty="0" smtClean="0">
                <a:solidFill>
                  <a:schemeClr val="bg2"/>
                </a:solidFill>
                <a:latin typeface="Times New Roman" pitchFamily="18" charset="0"/>
                <a:cs typeface="Times New Roman" pitchFamily="18" charset="0"/>
              </a:rPr>
              <a:t>v</a:t>
            </a:r>
            <a:r>
              <a:rPr lang="en-US" sz="2000" i="1" baseline="-25000" dirty="0" smtClean="0">
                <a:solidFill>
                  <a:schemeClr val="bg2"/>
                </a:solidFill>
                <a:latin typeface="Times New Roman" pitchFamily="18" charset="0"/>
                <a:cs typeface="Times New Roman" pitchFamily="18" charset="0"/>
              </a:rPr>
              <a:t>0</a:t>
            </a:r>
            <a:r>
              <a:rPr lang="en-US" sz="2000" dirty="0" smtClean="0">
                <a:solidFill>
                  <a:schemeClr val="bg2"/>
                </a:solidFill>
              </a:rPr>
              <a:t>:</a:t>
            </a:r>
            <a:endParaRPr lang="en-US" sz="2000" i="1" dirty="0">
              <a:solidFill>
                <a:schemeClr val="bg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8" name="Picture 8"/>
          <p:cNvPicPr>
            <a:picLocks noChangeAspect="1" noChangeArrowheads="1"/>
          </p:cNvPicPr>
          <p:nvPr/>
        </p:nvPicPr>
        <p:blipFill>
          <a:blip r:embed="rId3"/>
          <a:srcRect/>
          <a:stretch>
            <a:fillRect/>
          </a:stretch>
        </p:blipFill>
        <p:spPr bwMode="auto">
          <a:xfrm>
            <a:off x="7598680" y="2563584"/>
            <a:ext cx="1383836" cy="617766"/>
          </a:xfrm>
          <a:prstGeom prst="rect">
            <a:avLst/>
          </a:prstGeom>
          <a:noFill/>
          <a:ln w="9525">
            <a:noFill/>
            <a:miter lim="800000"/>
            <a:headEnd/>
            <a:tailEnd/>
          </a:ln>
        </p:spPr>
      </p:pic>
      <p:pic>
        <p:nvPicPr>
          <p:cNvPr id="15369" name="Picture 9"/>
          <p:cNvPicPr>
            <a:picLocks noChangeAspect="1" noChangeArrowheads="1"/>
          </p:cNvPicPr>
          <p:nvPr/>
        </p:nvPicPr>
        <p:blipFill>
          <a:blip r:embed="rId4"/>
          <a:srcRect/>
          <a:stretch>
            <a:fillRect/>
          </a:stretch>
        </p:blipFill>
        <p:spPr bwMode="auto">
          <a:xfrm>
            <a:off x="6248400" y="2800350"/>
            <a:ext cx="1351904" cy="11430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Hi</a:t>
            </a:r>
            <a:endParaRPr lang="en-US" dirty="0"/>
          </a:p>
        </p:txBody>
      </p:sp>
      <p:sp>
        <p:nvSpPr>
          <p:cNvPr id="3" name="Content Placeholder 2"/>
          <p:cNvSpPr>
            <a:spLocks noGrp="1"/>
          </p:cNvSpPr>
          <p:nvPr>
            <p:ph sz="quarter" idx="10"/>
          </p:nvPr>
        </p:nvSpPr>
        <p:spPr/>
        <p:txBody>
          <a:bodyPr/>
          <a:lstStyle/>
          <a:p>
            <a:r>
              <a:rPr lang="en-US" dirty="0" smtClean="0"/>
              <a:t>I’m Kyle</a:t>
            </a:r>
          </a:p>
          <a:p>
            <a:pPr lvl="1"/>
            <a:r>
              <a:rPr lang="en-US" dirty="0" smtClean="0"/>
              <a:t>Hi Kyle</a:t>
            </a:r>
          </a:p>
        </p:txBody>
      </p:sp>
      <p:pic>
        <p:nvPicPr>
          <p:cNvPr id="15362" name="Picture 2"/>
          <p:cNvPicPr>
            <a:picLocks noChangeAspect="1" noChangeArrowheads="1"/>
          </p:cNvPicPr>
          <p:nvPr/>
        </p:nvPicPr>
        <p:blipFill>
          <a:blip r:embed="rId5"/>
          <a:srcRect/>
          <a:stretch>
            <a:fillRect/>
          </a:stretch>
        </p:blipFill>
        <p:spPr bwMode="auto">
          <a:xfrm>
            <a:off x="3124200" y="742950"/>
            <a:ext cx="1348154" cy="1143000"/>
          </a:xfrm>
          <a:prstGeom prst="rect">
            <a:avLst/>
          </a:prstGeom>
          <a:noFill/>
          <a:ln w="9525">
            <a:noFill/>
            <a:miter lim="800000"/>
            <a:headEnd/>
            <a:tailEnd/>
          </a:ln>
        </p:spPr>
      </p:pic>
      <p:pic>
        <p:nvPicPr>
          <p:cNvPr id="15363" name="Picture 3"/>
          <p:cNvPicPr>
            <a:picLocks noChangeAspect="1" noChangeArrowheads="1"/>
          </p:cNvPicPr>
          <p:nvPr/>
        </p:nvPicPr>
        <p:blipFill>
          <a:blip r:embed="rId6"/>
          <a:srcRect/>
          <a:stretch>
            <a:fillRect/>
          </a:stretch>
        </p:blipFill>
        <p:spPr bwMode="auto">
          <a:xfrm>
            <a:off x="6324600" y="742950"/>
            <a:ext cx="770096" cy="1066800"/>
          </a:xfrm>
          <a:prstGeom prst="rect">
            <a:avLst/>
          </a:prstGeom>
          <a:noFill/>
          <a:ln w="9525">
            <a:noFill/>
            <a:miter lim="800000"/>
            <a:headEnd/>
            <a:tailEnd/>
          </a:ln>
        </p:spPr>
      </p:pic>
      <p:pic>
        <p:nvPicPr>
          <p:cNvPr id="15366" name="Picture 6"/>
          <p:cNvPicPr>
            <a:picLocks noChangeAspect="1" noChangeArrowheads="1"/>
          </p:cNvPicPr>
          <p:nvPr/>
        </p:nvPicPr>
        <p:blipFill>
          <a:blip r:embed="rId7"/>
          <a:srcRect/>
          <a:stretch>
            <a:fillRect/>
          </a:stretch>
        </p:blipFill>
        <p:spPr bwMode="auto">
          <a:xfrm>
            <a:off x="2895600" y="2343150"/>
            <a:ext cx="1803533" cy="1375454"/>
          </a:xfrm>
          <a:prstGeom prst="rect">
            <a:avLst/>
          </a:prstGeom>
          <a:noFill/>
          <a:ln w="9525">
            <a:noFill/>
            <a:miter lim="800000"/>
            <a:headEnd/>
            <a:tailEnd/>
          </a:ln>
        </p:spPr>
      </p:pic>
      <p:pic>
        <p:nvPicPr>
          <p:cNvPr id="15370" name="Picture 10"/>
          <p:cNvPicPr>
            <a:picLocks noChangeAspect="1" noChangeArrowheads="1"/>
          </p:cNvPicPr>
          <p:nvPr/>
        </p:nvPicPr>
        <p:blipFill>
          <a:blip r:embed="rId8"/>
          <a:srcRect/>
          <a:stretch>
            <a:fillRect/>
          </a:stretch>
        </p:blipFill>
        <p:spPr bwMode="auto">
          <a:xfrm>
            <a:off x="5181600" y="1733550"/>
            <a:ext cx="1524000" cy="1012131"/>
          </a:xfrm>
          <a:prstGeom prst="rect">
            <a:avLst/>
          </a:prstGeom>
          <a:noFill/>
          <a:ln w="9525">
            <a:noFill/>
            <a:miter lim="800000"/>
            <a:headEnd/>
            <a:tailEnd/>
          </a:ln>
        </p:spPr>
      </p:pic>
      <p:pic>
        <p:nvPicPr>
          <p:cNvPr id="15372" name="Picture 12" descr="GunPreq 2015-09-12 10-20-43-881"/>
          <p:cNvPicPr>
            <a:picLocks noChangeAspect="1" noChangeArrowheads="1" noCrop="1"/>
          </p:cNvPicPr>
          <p:nvPr/>
        </p:nvPicPr>
        <p:blipFill>
          <a:blip r:embed="rId9"/>
          <a:srcRect/>
          <a:stretch>
            <a:fillRect/>
          </a:stretch>
        </p:blipFill>
        <p:spPr bwMode="auto">
          <a:xfrm>
            <a:off x="7620000" y="3257550"/>
            <a:ext cx="1325880" cy="1243013"/>
          </a:xfrm>
          <a:prstGeom prst="rect">
            <a:avLst/>
          </a:prstGeom>
          <a:noFill/>
        </p:spPr>
      </p:pic>
      <p:sp>
        <p:nvSpPr>
          <p:cNvPr id="14" name="TextBox 13"/>
          <p:cNvSpPr txBox="1"/>
          <p:nvPr/>
        </p:nvSpPr>
        <p:spPr>
          <a:xfrm>
            <a:off x="3048000" y="4476750"/>
            <a:ext cx="1600200" cy="36933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800" dirty="0" smtClean="0">
                <a:solidFill>
                  <a:schemeClr val="bg2"/>
                </a:solidFill>
              </a:rPr>
              <a:t>2007-2013</a:t>
            </a:r>
            <a:endParaRPr lang="en-US" sz="1800" dirty="0">
              <a:solidFill>
                <a:schemeClr val="bg2"/>
              </a:solidFill>
            </a:endParaRPr>
          </a:p>
        </p:txBody>
      </p:sp>
      <p:sp>
        <p:nvSpPr>
          <p:cNvPr id="17" name="TextBox 16"/>
          <p:cNvSpPr txBox="1"/>
          <p:nvPr/>
        </p:nvSpPr>
        <p:spPr>
          <a:xfrm>
            <a:off x="5943600" y="4476750"/>
            <a:ext cx="1600200" cy="36933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800" dirty="0" smtClean="0">
                <a:solidFill>
                  <a:schemeClr val="bg2"/>
                </a:solidFill>
              </a:rPr>
              <a:t>2013-20XX</a:t>
            </a:r>
            <a:endParaRPr lang="en-US" sz="1800" dirty="0">
              <a:solidFill>
                <a:schemeClr val="bg2"/>
              </a:solidFill>
            </a:endParaRPr>
          </a:p>
        </p:txBody>
      </p:sp>
      <p:grpSp>
        <p:nvGrpSpPr>
          <p:cNvPr id="16" name="Group 15"/>
          <p:cNvGrpSpPr/>
          <p:nvPr/>
        </p:nvGrpSpPr>
        <p:grpSpPr>
          <a:xfrm>
            <a:off x="4953000" y="3333750"/>
            <a:ext cx="1371600" cy="1098284"/>
            <a:chOff x="6248400" y="2419350"/>
            <a:chExt cx="1371600" cy="1098284"/>
          </a:xfrm>
        </p:grpSpPr>
        <p:pic>
          <p:nvPicPr>
            <p:cNvPr id="8194" name="Picture 2" descr="http://eldritchgame.com/bin/banner.jpg"/>
            <p:cNvPicPr>
              <a:picLocks noChangeAspect="1" noChangeArrowheads="1"/>
            </p:cNvPicPr>
            <p:nvPr/>
          </p:nvPicPr>
          <p:blipFill>
            <a:blip r:embed="rId10"/>
            <a:srcRect/>
            <a:stretch>
              <a:fillRect/>
            </a:stretch>
          </p:blipFill>
          <p:spPr bwMode="auto">
            <a:xfrm>
              <a:off x="6324600" y="2419350"/>
              <a:ext cx="1219200" cy="685800"/>
            </a:xfrm>
            <a:prstGeom prst="rect">
              <a:avLst/>
            </a:prstGeom>
            <a:noFill/>
          </p:spPr>
        </p:pic>
        <p:pic>
          <p:nvPicPr>
            <p:cNvPr id="8196" name="Picture 4" descr="http://eldritchgame.com/bin/eldritch.png"/>
            <p:cNvPicPr>
              <a:picLocks noChangeAspect="1" noChangeArrowheads="1"/>
            </p:cNvPicPr>
            <p:nvPr/>
          </p:nvPicPr>
          <p:blipFill>
            <a:blip r:embed="rId11"/>
            <a:srcRect/>
            <a:stretch>
              <a:fillRect/>
            </a:stretch>
          </p:blipFill>
          <p:spPr bwMode="auto">
            <a:xfrm>
              <a:off x="6248400" y="3028950"/>
              <a:ext cx="1371600" cy="488684"/>
            </a:xfrm>
            <a:prstGeom prst="rect">
              <a:avLst/>
            </a:prstGeom>
            <a:noFill/>
          </p:spPr>
        </p:pic>
      </p:grpSp>
      <p:pic>
        <p:nvPicPr>
          <p:cNvPr id="8198" name="Picture 6" descr="http://neonstruct.com/bin/banner.jpg"/>
          <p:cNvPicPr>
            <a:picLocks noChangeAspect="1" noChangeArrowheads="1"/>
          </p:cNvPicPr>
          <p:nvPr/>
        </p:nvPicPr>
        <p:blipFill>
          <a:blip r:embed="rId12"/>
          <a:srcRect/>
          <a:stretch>
            <a:fillRect/>
          </a:stretch>
        </p:blipFill>
        <p:spPr bwMode="auto">
          <a:xfrm>
            <a:off x="7010400" y="1885950"/>
            <a:ext cx="1828800" cy="4572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pic>
        <p:nvPicPr>
          <p:cNvPr id="6" name="Picture 7"/>
          <p:cNvPicPr>
            <a:picLocks noChangeAspect="1" noChangeArrowheads="1"/>
          </p:cNvPicPr>
          <p:nvPr/>
        </p:nvPicPr>
        <p:blipFill>
          <a:blip r:embed="rId4"/>
          <a:srcRect/>
          <a:stretch>
            <a:fillRect/>
          </a:stretch>
        </p:blipFill>
        <p:spPr bwMode="auto">
          <a:xfrm>
            <a:off x="6663914" y="2571750"/>
            <a:ext cx="2480086" cy="2382004"/>
          </a:xfrm>
          <a:prstGeom prst="rect">
            <a:avLst/>
          </a:prstGeom>
          <a:noFill/>
          <a:ln w="9525">
            <a:noFill/>
            <a:miter lim="800000"/>
            <a:headEnd/>
            <a:tailEnd/>
          </a:ln>
        </p:spPr>
      </p:pic>
      <p:graphicFrame>
        <p:nvGraphicFramePr>
          <p:cNvPr id="4" name="Object 3"/>
          <p:cNvGraphicFramePr>
            <a:graphicFrameLocks noChangeAspect="1"/>
          </p:cNvGraphicFramePr>
          <p:nvPr/>
        </p:nvGraphicFramePr>
        <p:xfrm>
          <a:off x="1066800" y="1809750"/>
          <a:ext cx="1344706" cy="1143000"/>
        </p:xfrm>
        <a:graphic>
          <a:graphicData uri="http://schemas.openxmlformats.org/presentationml/2006/ole">
            <p:oleObj spid="_x0000_s73730" name="Equation" r:id="rId5" imgW="507960" imgH="431640" progId="Equation.3">
              <p:embed/>
            </p:oleObj>
          </a:graphicData>
        </a:graphic>
      </p:graphicFrame>
      <p:graphicFrame>
        <p:nvGraphicFramePr>
          <p:cNvPr id="73731" name="Object 3"/>
          <p:cNvGraphicFramePr>
            <a:graphicFrameLocks noChangeAspect="1"/>
          </p:cNvGraphicFramePr>
          <p:nvPr/>
        </p:nvGraphicFramePr>
        <p:xfrm>
          <a:off x="1143000" y="3486150"/>
          <a:ext cx="1546412" cy="1143000"/>
        </p:xfrm>
        <a:graphic>
          <a:graphicData uri="http://schemas.openxmlformats.org/presentationml/2006/ole">
            <p:oleObj spid="_x0000_s73731" name="Equation" r:id="rId6" imgW="583920" imgH="431640" progId="Equation.3">
              <p:embed/>
            </p:oleObj>
          </a:graphicData>
        </a:graphic>
      </p:graphicFrame>
      <p:pic>
        <p:nvPicPr>
          <p:cNvPr id="73733" name="Picture 5"/>
          <p:cNvPicPr>
            <a:picLocks noChangeAspect="1" noChangeArrowheads="1"/>
          </p:cNvPicPr>
          <p:nvPr/>
        </p:nvPicPr>
        <p:blipFill>
          <a:blip r:embed="rId7"/>
          <a:srcRect/>
          <a:stretch>
            <a:fillRect/>
          </a:stretch>
        </p:blipFill>
        <p:spPr bwMode="auto">
          <a:xfrm>
            <a:off x="4114800" y="590550"/>
            <a:ext cx="4724400" cy="38168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t>
            </a:r>
            <a:r>
              <a:rPr lang="en-US" dirty="0" smtClean="0">
                <a:sym typeface="Wingdings" pitchFamily="2" charset="2"/>
              </a:rPr>
              <a:t> space</a:t>
            </a:r>
            <a:endParaRPr lang="en-US" dirty="0"/>
          </a:p>
        </p:txBody>
      </p:sp>
      <p:sp>
        <p:nvSpPr>
          <p:cNvPr id="3" name="Content Placeholder 2"/>
          <p:cNvSpPr>
            <a:spLocks noGrp="1"/>
          </p:cNvSpPr>
          <p:nvPr>
            <p:ph sz="quarter" idx="10"/>
          </p:nvPr>
        </p:nvSpPr>
        <p:spPr/>
        <p:txBody>
          <a:bodyPr/>
          <a:lstStyle/>
          <a:p>
            <a:r>
              <a:rPr lang="en-US" dirty="0" smtClean="0"/>
              <a:t>Design with x-axis as distance in space</a:t>
            </a:r>
          </a:p>
          <a:p>
            <a:r>
              <a:rPr lang="en-US" dirty="0" smtClean="0"/>
              <a:t>Introduce lateral (foot) speed</a:t>
            </a:r>
          </a:p>
          <a:p>
            <a:r>
              <a:rPr lang="en-US" dirty="0" smtClean="0"/>
              <a:t>Keep horizontal and vertical velocity components separate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Parameters</a:t>
            </a:r>
            <a:endParaRPr lang="en-US" dirty="0"/>
          </a:p>
        </p:txBody>
      </p:sp>
      <p:pic>
        <p:nvPicPr>
          <p:cNvPr id="91142" name="Picture 6"/>
          <p:cNvPicPr>
            <a:picLocks noChangeAspect="1" noChangeArrowheads="1"/>
          </p:cNvPicPr>
          <p:nvPr/>
        </p:nvPicPr>
        <p:blipFill>
          <a:blip r:embed="rId3"/>
          <a:srcRect/>
          <a:stretch>
            <a:fillRect/>
          </a:stretch>
        </p:blipFill>
        <p:spPr bwMode="auto">
          <a:xfrm>
            <a:off x="2133600" y="1504950"/>
            <a:ext cx="3589824" cy="3275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t>
            </a:r>
            <a:r>
              <a:rPr lang="en-US" dirty="0" smtClean="0">
                <a:sym typeface="Wingdings" pitchFamily="2" charset="2"/>
              </a:rPr>
              <a:t> space</a:t>
            </a:r>
            <a:endParaRPr lang="en-US" dirty="0"/>
          </a:p>
        </p:txBody>
      </p:sp>
      <p:sp>
        <p:nvSpPr>
          <p:cNvPr id="4" name="Content Placeholder 3"/>
          <p:cNvSpPr>
            <a:spLocks noGrp="1"/>
          </p:cNvSpPr>
          <p:nvPr>
            <p:ph sz="quarter" idx="10"/>
          </p:nvPr>
        </p:nvSpPr>
        <p:spPr/>
        <p:txBody>
          <a:bodyPr/>
          <a:lstStyle/>
          <a:p>
            <a:endParaRPr lang="en-US"/>
          </a:p>
        </p:txBody>
      </p:sp>
      <p:pic>
        <p:nvPicPr>
          <p:cNvPr id="74755" name="Picture 3"/>
          <p:cNvPicPr>
            <a:picLocks noChangeAspect="1" noChangeArrowheads="1"/>
          </p:cNvPicPr>
          <p:nvPr/>
        </p:nvPicPr>
        <p:blipFill>
          <a:blip r:embed="rId3"/>
          <a:srcRect/>
          <a:stretch>
            <a:fillRect/>
          </a:stretch>
        </p:blipFill>
        <p:spPr bwMode="auto">
          <a:xfrm>
            <a:off x="1295400" y="1504950"/>
            <a:ext cx="4572000" cy="32825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t>
            </a:r>
            <a:r>
              <a:rPr lang="en-US" dirty="0" smtClean="0">
                <a:sym typeface="Wingdings" pitchFamily="2" charset="2"/>
              </a:rPr>
              <a:t> space</a:t>
            </a:r>
            <a:endParaRPr lang="en-US" dirty="0"/>
          </a:p>
        </p:txBody>
      </p:sp>
      <p:sp>
        <p:nvSpPr>
          <p:cNvPr id="4" name="Content Placeholder 3"/>
          <p:cNvSpPr>
            <a:spLocks noGrp="1"/>
          </p:cNvSpPr>
          <p:nvPr>
            <p:ph sz="quarter" idx="10"/>
          </p:nvPr>
        </p:nvSpPr>
        <p:spPr/>
        <p:txBody>
          <a:bodyPr/>
          <a:lstStyle/>
          <a:p>
            <a:endParaRPr lang="en-US"/>
          </a:p>
        </p:txBody>
      </p:sp>
      <p:pic>
        <p:nvPicPr>
          <p:cNvPr id="75778" name="Picture 2"/>
          <p:cNvPicPr>
            <a:picLocks noChangeAspect="1" noChangeArrowheads="1"/>
          </p:cNvPicPr>
          <p:nvPr/>
        </p:nvPicPr>
        <p:blipFill>
          <a:blip r:embed="rId3"/>
          <a:srcRect/>
          <a:stretch>
            <a:fillRect/>
          </a:stretch>
        </p:blipFill>
        <p:spPr bwMode="auto">
          <a:xfrm>
            <a:off x="1524000" y="1581150"/>
            <a:ext cx="4114800" cy="3331133"/>
          </a:xfrm>
          <a:prstGeom prst="rect">
            <a:avLst/>
          </a:prstGeom>
          <a:noFill/>
          <a:ln w="9525">
            <a:noFill/>
            <a:miter lim="800000"/>
            <a:headEnd/>
            <a:tailEnd/>
          </a:ln>
        </p:spPr>
      </p:pic>
      <p:pic>
        <p:nvPicPr>
          <p:cNvPr id="81921" name="Picture 1"/>
          <p:cNvPicPr>
            <a:picLocks noChangeAspect="1" noChangeArrowheads="1"/>
          </p:cNvPicPr>
          <p:nvPr/>
        </p:nvPicPr>
        <p:blipFill>
          <a:blip r:embed="rId4"/>
          <a:srcRect/>
          <a:stretch>
            <a:fillRect/>
          </a:stretch>
        </p:blipFill>
        <p:spPr bwMode="auto">
          <a:xfrm>
            <a:off x="990600" y="3790950"/>
            <a:ext cx="597852" cy="53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Maths</a:t>
            </a:r>
            <a:endParaRPr lang="en-US" dirty="0"/>
          </a:p>
        </p:txBody>
      </p:sp>
      <p:sp>
        <p:nvSpPr>
          <p:cNvPr id="3" name="Content Placeholder 2"/>
          <p:cNvSpPr>
            <a:spLocks noGrp="1"/>
          </p:cNvSpPr>
          <p:nvPr>
            <p:ph sz="quarter" idx="10"/>
          </p:nvPr>
        </p:nvSpPr>
        <p:spPr/>
        <p:txBody>
          <a:bodyPr/>
          <a:lstStyle/>
          <a:p>
            <a:r>
              <a:rPr lang="en-US" dirty="0" smtClean="0"/>
              <a:t>Rewrite gravity and initial velocity in terms of foot speed and lateral distance</a:t>
            </a:r>
            <a:br>
              <a:rPr lang="en-US" dirty="0" smtClean="0"/>
            </a:br>
            <a:r>
              <a:rPr lang="en-US" dirty="0" smtClean="0"/>
              <a:t>to peak of jump</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noChangeArrowheads="1"/>
          </p:cNvPicPr>
          <p:nvPr/>
        </p:nvPicPr>
        <p:blipFill>
          <a:blip r:embed="rId4"/>
          <a:srcRect/>
          <a:stretch>
            <a:fillRect/>
          </a:stretch>
        </p:blipFill>
        <p:spPr bwMode="auto">
          <a:xfrm>
            <a:off x="6663914" y="2571750"/>
            <a:ext cx="2480086" cy="2382004"/>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err="1" smtClean="0"/>
              <a:t>Maths</a:t>
            </a:r>
            <a:endParaRPr lang="en-US" dirty="0"/>
          </a:p>
        </p:txBody>
      </p:sp>
      <p:graphicFrame>
        <p:nvGraphicFramePr>
          <p:cNvPr id="4" name="Content Placeholder 3"/>
          <p:cNvGraphicFramePr>
            <a:graphicFrameLocks noChangeAspect="1"/>
          </p:cNvGraphicFramePr>
          <p:nvPr>
            <p:ph sz="quarter" idx="10"/>
          </p:nvPr>
        </p:nvGraphicFramePr>
        <p:xfrm>
          <a:off x="381000" y="2038350"/>
          <a:ext cx="1613648" cy="1524000"/>
        </p:xfrm>
        <a:graphic>
          <a:graphicData uri="http://schemas.openxmlformats.org/presentationml/2006/ole">
            <p:oleObj spid="_x0000_s77826" name="Equation" r:id="rId5" imgW="457200" imgH="431640" progId="Equation.3">
              <p:embed/>
            </p:oleObj>
          </a:graphicData>
        </a:graphic>
      </p:graphicFrame>
      <p:graphicFrame>
        <p:nvGraphicFramePr>
          <p:cNvPr id="77827" name="Object 2"/>
          <p:cNvGraphicFramePr>
            <a:graphicFrameLocks noChangeAspect="1"/>
          </p:cNvGraphicFramePr>
          <p:nvPr/>
        </p:nvGraphicFramePr>
        <p:xfrm>
          <a:off x="3200400" y="971550"/>
          <a:ext cx="1778000" cy="1511300"/>
        </p:xfrm>
        <a:graphic>
          <a:graphicData uri="http://schemas.openxmlformats.org/presentationml/2006/ole">
            <p:oleObj spid="_x0000_s77827" name="Equation" r:id="rId6" imgW="507960" imgH="431640" progId="Equation.3">
              <p:embed/>
            </p:oleObj>
          </a:graphicData>
        </a:graphic>
      </p:graphicFrame>
      <p:graphicFrame>
        <p:nvGraphicFramePr>
          <p:cNvPr id="77828" name="Object 3"/>
          <p:cNvGraphicFramePr>
            <a:graphicFrameLocks noChangeAspect="1"/>
          </p:cNvGraphicFramePr>
          <p:nvPr/>
        </p:nvGraphicFramePr>
        <p:xfrm>
          <a:off x="6400800" y="971550"/>
          <a:ext cx="2044700" cy="1511300"/>
        </p:xfrm>
        <a:graphic>
          <a:graphicData uri="http://schemas.openxmlformats.org/presentationml/2006/ole">
            <p:oleObj spid="_x0000_s77828" name="Equation" r:id="rId7" imgW="583920" imgH="431640" progId="Equation.3">
              <p:embed/>
            </p:oleObj>
          </a:graphicData>
        </a:graphic>
      </p:graphicFrame>
      <p:graphicFrame>
        <p:nvGraphicFramePr>
          <p:cNvPr id="77829" name="Object 2"/>
          <p:cNvGraphicFramePr>
            <a:graphicFrameLocks noChangeAspect="1"/>
          </p:cNvGraphicFramePr>
          <p:nvPr/>
        </p:nvGraphicFramePr>
        <p:xfrm>
          <a:off x="3000375" y="2952750"/>
          <a:ext cx="2178050" cy="1511300"/>
        </p:xfrm>
        <a:graphic>
          <a:graphicData uri="http://schemas.openxmlformats.org/presentationml/2006/ole">
            <p:oleObj spid="_x0000_s77829" name="Equation" r:id="rId8" imgW="622080" imgH="431640" progId="Equation.3">
              <p:embed/>
            </p:oleObj>
          </a:graphicData>
        </a:graphic>
      </p:graphicFrame>
      <p:graphicFrame>
        <p:nvGraphicFramePr>
          <p:cNvPr id="77830" name="Object 3"/>
          <p:cNvGraphicFramePr>
            <a:graphicFrameLocks noChangeAspect="1"/>
          </p:cNvGraphicFramePr>
          <p:nvPr/>
        </p:nvGraphicFramePr>
        <p:xfrm>
          <a:off x="6089650" y="2886075"/>
          <a:ext cx="2667000" cy="1644650"/>
        </p:xfrm>
        <a:graphic>
          <a:graphicData uri="http://schemas.openxmlformats.org/presentationml/2006/ole">
            <p:oleObj spid="_x0000_s77830" name="Equation" r:id="rId9" imgW="761760" imgH="469800" progId="Equation.3">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pic>
        <p:nvPicPr>
          <p:cNvPr id="6" name="Picture 7"/>
          <p:cNvPicPr>
            <a:picLocks noChangeAspect="1" noChangeArrowheads="1"/>
          </p:cNvPicPr>
          <p:nvPr/>
        </p:nvPicPr>
        <p:blipFill>
          <a:blip r:embed="rId4"/>
          <a:srcRect/>
          <a:stretch>
            <a:fillRect/>
          </a:stretch>
        </p:blipFill>
        <p:spPr bwMode="auto">
          <a:xfrm>
            <a:off x="6663914" y="2571750"/>
            <a:ext cx="2480086" cy="2382004"/>
          </a:xfrm>
          <a:prstGeom prst="rect">
            <a:avLst/>
          </a:prstGeom>
          <a:noFill/>
          <a:ln w="9525">
            <a:noFill/>
            <a:miter lim="800000"/>
            <a:headEnd/>
            <a:tailEnd/>
          </a:ln>
        </p:spPr>
      </p:pic>
      <p:graphicFrame>
        <p:nvGraphicFramePr>
          <p:cNvPr id="76804" name="Object 2"/>
          <p:cNvGraphicFramePr>
            <a:graphicFrameLocks noChangeAspect="1"/>
          </p:cNvGraphicFramePr>
          <p:nvPr/>
        </p:nvGraphicFramePr>
        <p:xfrm>
          <a:off x="1066800" y="1809750"/>
          <a:ext cx="1617980" cy="1122680"/>
        </p:xfrm>
        <a:graphic>
          <a:graphicData uri="http://schemas.openxmlformats.org/presentationml/2006/ole">
            <p:oleObj spid="_x0000_s76804" name="Equation" r:id="rId5" imgW="622080" imgH="431640" progId="Equation.3">
              <p:embed/>
            </p:oleObj>
          </a:graphicData>
        </a:graphic>
      </p:graphicFrame>
      <p:graphicFrame>
        <p:nvGraphicFramePr>
          <p:cNvPr id="76805" name="Object 3"/>
          <p:cNvGraphicFramePr>
            <a:graphicFrameLocks noChangeAspect="1"/>
          </p:cNvGraphicFramePr>
          <p:nvPr/>
        </p:nvGraphicFramePr>
        <p:xfrm>
          <a:off x="1143000" y="3409950"/>
          <a:ext cx="1981200" cy="1221740"/>
        </p:xfrm>
        <a:graphic>
          <a:graphicData uri="http://schemas.openxmlformats.org/presentationml/2006/ole">
            <p:oleObj spid="_x0000_s76805" name="Equation" r:id="rId6" imgW="761760" imgH="469800" progId="Equation.3">
              <p:embed/>
            </p:oleObj>
          </a:graphicData>
        </a:graphic>
      </p:graphicFrame>
      <p:pic>
        <p:nvPicPr>
          <p:cNvPr id="76807" name="Picture 7"/>
          <p:cNvPicPr>
            <a:picLocks noChangeAspect="1" noChangeArrowheads="1"/>
          </p:cNvPicPr>
          <p:nvPr/>
        </p:nvPicPr>
        <p:blipFill>
          <a:blip r:embed="rId7"/>
          <a:srcRect/>
          <a:stretch>
            <a:fillRect/>
          </a:stretch>
        </p:blipFill>
        <p:spPr bwMode="auto">
          <a:xfrm>
            <a:off x="4038600" y="590550"/>
            <a:ext cx="4823574"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Breaking it down</a:t>
            </a:r>
            <a:endParaRPr lang="en-US" dirty="0"/>
          </a:p>
        </p:txBody>
      </p:sp>
      <p:sp>
        <p:nvSpPr>
          <p:cNvPr id="3" name="Content Placeholder 2"/>
          <p:cNvSpPr>
            <a:spLocks noGrp="1"/>
          </p:cNvSpPr>
          <p:nvPr>
            <p:ph sz="quarter" idx="10"/>
          </p:nvPr>
        </p:nvSpPr>
        <p:spPr/>
        <p:txBody>
          <a:bodyPr/>
          <a:lstStyle/>
          <a:p>
            <a:r>
              <a:rPr lang="en-US" dirty="0" smtClean="0"/>
              <a:t>Real world: Projectiles always follow parabolic trajectories.</a:t>
            </a:r>
          </a:p>
          <a:p>
            <a:r>
              <a:rPr lang="en-US" dirty="0" smtClean="0"/>
              <a:t>Game world: We can break the rules in interesting ways.</a:t>
            </a:r>
          </a:p>
          <a:p>
            <a:r>
              <a:rPr lang="en-US" dirty="0" smtClean="0"/>
              <a:t>Break our path into a series of parabolic arcs of different shapes.</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Breaks</a:t>
            </a:r>
            <a:endParaRPr lang="en-US" dirty="0"/>
          </a:p>
        </p:txBody>
      </p:sp>
      <p:sp>
        <p:nvSpPr>
          <p:cNvPr id="3" name="Content Placeholder 2"/>
          <p:cNvSpPr>
            <a:spLocks noGrp="1"/>
          </p:cNvSpPr>
          <p:nvPr>
            <p:ph sz="quarter" idx="10"/>
          </p:nvPr>
        </p:nvSpPr>
        <p:spPr/>
        <p:txBody>
          <a:bodyPr/>
          <a:lstStyle/>
          <a:p>
            <a:r>
              <a:rPr lang="en-US" dirty="0" smtClean="0"/>
              <a:t>Maintain continuity</a:t>
            </a:r>
            <a:br>
              <a:rPr lang="en-US" dirty="0" smtClean="0"/>
            </a:br>
            <a:r>
              <a:rPr lang="en-US" dirty="0" smtClean="0"/>
              <a:t>in position and velocity</a:t>
            </a:r>
          </a:p>
          <a:p>
            <a:pPr lvl="1"/>
            <a:r>
              <a:rPr lang="en-US" dirty="0" smtClean="0"/>
              <a:t>Trivial in implementation</a:t>
            </a:r>
          </a:p>
          <a:p>
            <a:r>
              <a:rPr lang="en-US" dirty="0" smtClean="0"/>
              <a:t>Choose a new gravity</a:t>
            </a:r>
            <a:br>
              <a:rPr lang="en-US" dirty="0" smtClean="0"/>
            </a:br>
            <a:r>
              <a:rPr lang="en-US" dirty="0" smtClean="0"/>
              <a:t>to shape our jump</a:t>
            </a:r>
          </a:p>
        </p:txBody>
      </p:sp>
      <p:pic>
        <p:nvPicPr>
          <p:cNvPr id="5" name="Picture 7"/>
          <p:cNvPicPr>
            <a:picLocks noChangeAspect="1" noChangeArrowheads="1"/>
          </p:cNvPicPr>
          <p:nvPr/>
        </p:nvPicPr>
        <p:blipFill>
          <a:blip r:embed="rId3"/>
          <a:srcRect/>
          <a:stretch>
            <a:fillRect/>
          </a:stretch>
        </p:blipFill>
        <p:spPr bwMode="auto">
          <a:xfrm>
            <a:off x="6663914" y="2571750"/>
            <a:ext cx="2480086" cy="2382004"/>
          </a:xfrm>
          <a:prstGeom prst="rect">
            <a:avLst/>
          </a:prstGeom>
          <a:noFill/>
          <a:ln w="9525">
            <a:noFill/>
            <a:miter lim="800000"/>
            <a:headEnd/>
            <a:tailEnd/>
          </a:ln>
        </p:spPr>
      </p:pic>
      <p:pic>
        <p:nvPicPr>
          <p:cNvPr id="92163" name="Picture 3"/>
          <p:cNvPicPr>
            <a:picLocks noChangeAspect="1" noChangeArrowheads="1"/>
          </p:cNvPicPr>
          <p:nvPr/>
        </p:nvPicPr>
        <p:blipFill>
          <a:blip r:embed="rId4"/>
          <a:srcRect/>
          <a:stretch>
            <a:fillRect/>
          </a:stretch>
        </p:blipFill>
        <p:spPr bwMode="auto">
          <a:xfrm>
            <a:off x="5257800" y="971550"/>
            <a:ext cx="3886200" cy="34864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Content Placeholder 2"/>
          <p:cNvSpPr>
            <a:spLocks noGrp="1"/>
          </p:cNvSpPr>
          <p:nvPr>
            <p:ph sz="quarter" idx="10"/>
          </p:nvPr>
        </p:nvSpPr>
        <p:spPr/>
        <p:txBody>
          <a:bodyPr/>
          <a:lstStyle/>
          <a:p>
            <a:r>
              <a:rPr lang="en-US" dirty="0" smtClean="0"/>
              <a:t>Avoid </a:t>
            </a:r>
            <a:r>
              <a:rPr lang="en-US" dirty="0" err="1" smtClean="0"/>
              <a:t>hardcoding</a:t>
            </a:r>
            <a:r>
              <a:rPr lang="en-US" dirty="0" smtClean="0"/>
              <a:t>, guessing games</a:t>
            </a:r>
          </a:p>
          <a:p>
            <a:r>
              <a:rPr lang="en-US" dirty="0" smtClean="0"/>
              <a:t>Design jump trajectory on paper</a:t>
            </a:r>
          </a:p>
          <a:p>
            <a:r>
              <a:rPr lang="en-US" dirty="0" smtClean="0"/>
              <a:t>Derive constants to model jump in code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 falling</a:t>
            </a:r>
            <a:endParaRPr lang="en-US" dirty="0"/>
          </a:p>
        </p:txBody>
      </p:sp>
      <p:pic>
        <p:nvPicPr>
          <p:cNvPr id="7" name="Picture 7"/>
          <p:cNvPicPr>
            <a:picLocks noChangeAspect="1" noChangeArrowheads="1"/>
          </p:cNvPicPr>
          <p:nvPr/>
        </p:nvPicPr>
        <p:blipFill>
          <a:blip r:embed="rId3"/>
          <a:srcRect/>
          <a:stretch>
            <a:fillRect/>
          </a:stretch>
        </p:blipFill>
        <p:spPr bwMode="auto">
          <a:xfrm>
            <a:off x="6663914" y="2571750"/>
            <a:ext cx="2480086" cy="2382004"/>
          </a:xfrm>
          <a:prstGeom prst="rect">
            <a:avLst/>
          </a:prstGeom>
          <a:noFill/>
          <a:ln w="9525">
            <a:noFill/>
            <a:miter lim="800000"/>
            <a:headEnd/>
            <a:tailEnd/>
          </a:ln>
        </p:spPr>
      </p:pic>
      <p:pic>
        <p:nvPicPr>
          <p:cNvPr id="92164" name="Picture 4"/>
          <p:cNvPicPr>
            <a:picLocks noChangeAspect="1" noChangeArrowheads="1"/>
          </p:cNvPicPr>
          <p:nvPr/>
        </p:nvPicPr>
        <p:blipFill>
          <a:blip r:embed="rId4"/>
          <a:srcRect/>
          <a:stretch>
            <a:fillRect/>
          </a:stretch>
        </p:blipFill>
        <p:spPr bwMode="auto">
          <a:xfrm>
            <a:off x="5410200" y="1885950"/>
            <a:ext cx="2828925" cy="2399819"/>
          </a:xfrm>
          <a:prstGeom prst="rect">
            <a:avLst/>
          </a:prstGeom>
          <a:noFill/>
          <a:ln w="9525">
            <a:noFill/>
            <a:miter lim="800000"/>
            <a:headEnd/>
            <a:tailEnd/>
          </a:ln>
        </p:spPr>
      </p:pic>
      <p:pic>
        <p:nvPicPr>
          <p:cNvPr id="93186" name="Picture 2"/>
          <p:cNvPicPr>
            <a:picLocks noChangeAspect="1" noChangeArrowheads="1"/>
          </p:cNvPicPr>
          <p:nvPr/>
        </p:nvPicPr>
        <p:blipFill>
          <a:blip r:embed="rId5"/>
          <a:srcRect/>
          <a:stretch>
            <a:fillRect/>
          </a:stretch>
        </p:blipFill>
        <p:spPr bwMode="auto">
          <a:xfrm>
            <a:off x="838200" y="1581150"/>
            <a:ext cx="3931887" cy="2895600"/>
          </a:xfrm>
          <a:prstGeom prst="rect">
            <a:avLst/>
          </a:prstGeom>
          <a:noFill/>
          <a:ln w="9525">
            <a:noFill/>
            <a:miter lim="800000"/>
            <a:headEnd/>
            <a:tailEnd/>
          </a:ln>
        </p:spPr>
      </p:pic>
      <p:sp>
        <p:nvSpPr>
          <p:cNvPr id="8" name="TextBox 7"/>
          <p:cNvSpPr txBox="1"/>
          <p:nvPr/>
        </p:nvSpPr>
        <p:spPr>
          <a:xfrm>
            <a:off x="1905000" y="4476750"/>
            <a:ext cx="870751" cy="338554"/>
          </a:xfrm>
          <a:prstGeom prst="rect">
            <a:avLst/>
          </a:prstGeom>
          <a:noFill/>
        </p:spPr>
        <p:txBody>
          <a:bodyPr wrap="none" rtlCol="0">
            <a:spAutoFit/>
          </a:bodyPr>
          <a:lstStyle/>
          <a:p>
            <a:r>
              <a:rPr lang="en-US" sz="1600" i="1" dirty="0" smtClean="0">
                <a:solidFill>
                  <a:schemeClr val="bg2"/>
                </a:solidFill>
                <a:latin typeface="Times New Roman" pitchFamily="18" charset="0"/>
                <a:cs typeface="Times New Roman" pitchFamily="18" charset="0"/>
              </a:rPr>
              <a:t>Position</a:t>
            </a:r>
            <a:endParaRPr lang="en-US" sz="1600" i="1" dirty="0">
              <a:solidFill>
                <a:schemeClr val="bg2"/>
              </a:solidFill>
              <a:latin typeface="Times New Roman" pitchFamily="18" charset="0"/>
              <a:cs typeface="Times New Roman" pitchFamily="18" charset="0"/>
            </a:endParaRPr>
          </a:p>
        </p:txBody>
      </p:sp>
      <p:sp>
        <p:nvSpPr>
          <p:cNvPr id="9" name="TextBox 8"/>
          <p:cNvSpPr txBox="1"/>
          <p:nvPr/>
        </p:nvSpPr>
        <p:spPr>
          <a:xfrm>
            <a:off x="5943600" y="4476750"/>
            <a:ext cx="2044919" cy="338554"/>
          </a:xfrm>
          <a:prstGeom prst="rect">
            <a:avLst/>
          </a:prstGeom>
          <a:noFill/>
        </p:spPr>
        <p:txBody>
          <a:bodyPr wrap="none" rtlCol="0">
            <a:spAutoFit/>
          </a:bodyPr>
          <a:lstStyle/>
          <a:p>
            <a:r>
              <a:rPr lang="en-US" sz="1600" i="1" dirty="0" smtClean="0">
                <a:solidFill>
                  <a:schemeClr val="bg2"/>
                </a:solidFill>
                <a:latin typeface="Times New Roman" pitchFamily="18" charset="0"/>
                <a:cs typeface="Times New Roman" pitchFamily="18" charset="0"/>
              </a:rPr>
              <a:t>Velocity / Acceleration</a:t>
            </a:r>
            <a:endParaRPr lang="en-US" sz="1600" i="1" dirty="0">
              <a:solidFill>
                <a:schemeClr val="bg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height jumping</a:t>
            </a:r>
            <a:endParaRPr lang="en-US" dirty="0"/>
          </a:p>
        </p:txBody>
      </p:sp>
      <p:pic>
        <p:nvPicPr>
          <p:cNvPr id="8" name="Picture 7"/>
          <p:cNvPicPr>
            <a:picLocks noChangeAspect="1" noChangeArrowheads="1"/>
          </p:cNvPicPr>
          <p:nvPr/>
        </p:nvPicPr>
        <p:blipFill>
          <a:blip r:embed="rId3"/>
          <a:srcRect/>
          <a:stretch>
            <a:fillRect/>
          </a:stretch>
        </p:blipFill>
        <p:spPr bwMode="auto">
          <a:xfrm>
            <a:off x="6663914" y="2571750"/>
            <a:ext cx="2480086" cy="2382004"/>
          </a:xfrm>
          <a:prstGeom prst="rect">
            <a:avLst/>
          </a:prstGeom>
          <a:noFill/>
          <a:ln w="9525">
            <a:noFill/>
            <a:miter lim="800000"/>
            <a:headEnd/>
            <a:tailEnd/>
          </a:ln>
        </p:spPr>
      </p:pic>
      <p:pic>
        <p:nvPicPr>
          <p:cNvPr id="93188" name="Picture 4"/>
          <p:cNvPicPr>
            <a:picLocks noChangeAspect="1" noChangeArrowheads="1"/>
          </p:cNvPicPr>
          <p:nvPr/>
        </p:nvPicPr>
        <p:blipFill>
          <a:blip r:embed="rId4"/>
          <a:srcRect/>
          <a:stretch>
            <a:fillRect/>
          </a:stretch>
        </p:blipFill>
        <p:spPr bwMode="auto">
          <a:xfrm>
            <a:off x="5486400" y="1885950"/>
            <a:ext cx="3161510" cy="2445577"/>
          </a:xfrm>
          <a:prstGeom prst="rect">
            <a:avLst/>
          </a:prstGeom>
          <a:noFill/>
          <a:ln w="9525">
            <a:noFill/>
            <a:miter lim="800000"/>
            <a:headEnd/>
            <a:tailEnd/>
          </a:ln>
        </p:spPr>
      </p:pic>
      <p:pic>
        <p:nvPicPr>
          <p:cNvPr id="94210" name="Picture 2"/>
          <p:cNvPicPr>
            <a:picLocks noChangeAspect="1" noChangeArrowheads="1"/>
          </p:cNvPicPr>
          <p:nvPr/>
        </p:nvPicPr>
        <p:blipFill>
          <a:blip r:embed="rId5"/>
          <a:srcRect/>
          <a:stretch>
            <a:fillRect/>
          </a:stretch>
        </p:blipFill>
        <p:spPr bwMode="auto">
          <a:xfrm>
            <a:off x="609600" y="1657350"/>
            <a:ext cx="4548188" cy="2772105"/>
          </a:xfrm>
          <a:prstGeom prst="rect">
            <a:avLst/>
          </a:prstGeom>
          <a:noFill/>
          <a:ln w="9525">
            <a:noFill/>
            <a:miter lim="800000"/>
            <a:headEnd/>
            <a:tailEnd/>
          </a:ln>
        </p:spPr>
      </p:pic>
      <p:sp>
        <p:nvSpPr>
          <p:cNvPr id="7" name="TextBox 6"/>
          <p:cNvSpPr txBox="1"/>
          <p:nvPr/>
        </p:nvSpPr>
        <p:spPr>
          <a:xfrm>
            <a:off x="1905000" y="4476750"/>
            <a:ext cx="870751" cy="338554"/>
          </a:xfrm>
          <a:prstGeom prst="rect">
            <a:avLst/>
          </a:prstGeom>
          <a:noFill/>
        </p:spPr>
        <p:txBody>
          <a:bodyPr wrap="none" rtlCol="0">
            <a:spAutoFit/>
          </a:bodyPr>
          <a:lstStyle/>
          <a:p>
            <a:r>
              <a:rPr lang="en-US" sz="1600" i="1" dirty="0" smtClean="0">
                <a:solidFill>
                  <a:schemeClr val="bg2"/>
                </a:solidFill>
                <a:latin typeface="Times New Roman" pitchFamily="18" charset="0"/>
                <a:cs typeface="Times New Roman" pitchFamily="18" charset="0"/>
              </a:rPr>
              <a:t>Position</a:t>
            </a:r>
            <a:endParaRPr lang="en-US" sz="1600" i="1" dirty="0">
              <a:solidFill>
                <a:schemeClr val="bg2"/>
              </a:solidFill>
              <a:latin typeface="Times New Roman" pitchFamily="18" charset="0"/>
              <a:cs typeface="Times New Roman" pitchFamily="18" charset="0"/>
            </a:endParaRPr>
          </a:p>
        </p:txBody>
      </p:sp>
      <p:sp>
        <p:nvSpPr>
          <p:cNvPr id="9" name="TextBox 8"/>
          <p:cNvSpPr txBox="1"/>
          <p:nvPr/>
        </p:nvSpPr>
        <p:spPr>
          <a:xfrm>
            <a:off x="5943600" y="4476750"/>
            <a:ext cx="2044919" cy="338554"/>
          </a:xfrm>
          <a:prstGeom prst="rect">
            <a:avLst/>
          </a:prstGeom>
          <a:noFill/>
        </p:spPr>
        <p:txBody>
          <a:bodyPr wrap="none" rtlCol="0">
            <a:spAutoFit/>
          </a:bodyPr>
          <a:lstStyle/>
          <a:p>
            <a:r>
              <a:rPr lang="en-US" sz="1600" i="1" dirty="0" smtClean="0">
                <a:solidFill>
                  <a:schemeClr val="bg2"/>
                </a:solidFill>
                <a:latin typeface="Times New Roman" pitchFamily="18" charset="0"/>
                <a:cs typeface="Times New Roman" pitchFamily="18" charset="0"/>
              </a:rPr>
              <a:t>Velocity / Acceleration</a:t>
            </a:r>
            <a:endParaRPr lang="en-US" sz="1600" i="1" dirty="0">
              <a:solidFill>
                <a:schemeClr val="bg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 jumping</a:t>
            </a:r>
            <a:endParaRPr lang="en-US" dirty="0"/>
          </a:p>
        </p:txBody>
      </p:sp>
      <p:pic>
        <p:nvPicPr>
          <p:cNvPr id="6" name="Picture 7"/>
          <p:cNvPicPr>
            <a:picLocks noChangeAspect="1" noChangeArrowheads="1"/>
          </p:cNvPicPr>
          <p:nvPr/>
        </p:nvPicPr>
        <p:blipFill>
          <a:blip r:embed="rId3"/>
          <a:srcRect/>
          <a:stretch>
            <a:fillRect/>
          </a:stretch>
        </p:blipFill>
        <p:spPr bwMode="auto">
          <a:xfrm>
            <a:off x="6663914" y="2571750"/>
            <a:ext cx="2480086" cy="2382004"/>
          </a:xfrm>
          <a:prstGeom prst="rect">
            <a:avLst/>
          </a:prstGeom>
          <a:noFill/>
          <a:ln w="9525">
            <a:noFill/>
            <a:miter lim="800000"/>
            <a:headEnd/>
            <a:tailEnd/>
          </a:ln>
        </p:spPr>
      </p:pic>
      <p:pic>
        <p:nvPicPr>
          <p:cNvPr id="94211" name="Picture 3"/>
          <p:cNvPicPr>
            <a:picLocks noChangeAspect="1" noChangeArrowheads="1"/>
          </p:cNvPicPr>
          <p:nvPr/>
        </p:nvPicPr>
        <p:blipFill>
          <a:blip r:embed="rId4"/>
          <a:srcRect/>
          <a:stretch>
            <a:fillRect/>
          </a:stretch>
        </p:blipFill>
        <p:spPr bwMode="auto">
          <a:xfrm>
            <a:off x="5105400" y="2266950"/>
            <a:ext cx="3782505" cy="1905000"/>
          </a:xfrm>
          <a:prstGeom prst="rect">
            <a:avLst/>
          </a:prstGeom>
          <a:noFill/>
          <a:ln w="9525">
            <a:noFill/>
            <a:miter lim="800000"/>
            <a:headEnd/>
            <a:tailEnd/>
          </a:ln>
        </p:spPr>
      </p:pic>
      <p:pic>
        <p:nvPicPr>
          <p:cNvPr id="95235" name="Picture 3"/>
          <p:cNvPicPr>
            <a:picLocks noChangeAspect="1" noChangeArrowheads="1"/>
          </p:cNvPicPr>
          <p:nvPr/>
        </p:nvPicPr>
        <p:blipFill>
          <a:blip r:embed="rId5"/>
          <a:srcRect/>
          <a:stretch>
            <a:fillRect/>
          </a:stretch>
        </p:blipFill>
        <p:spPr bwMode="auto">
          <a:xfrm>
            <a:off x="152400" y="1581150"/>
            <a:ext cx="4849813" cy="3030201"/>
          </a:xfrm>
          <a:prstGeom prst="rect">
            <a:avLst/>
          </a:prstGeom>
          <a:noFill/>
          <a:ln w="9525">
            <a:noFill/>
            <a:miter lim="800000"/>
            <a:headEnd/>
            <a:tailEnd/>
          </a:ln>
        </p:spPr>
      </p:pic>
      <p:sp>
        <p:nvSpPr>
          <p:cNvPr id="8" name="TextBox 7"/>
          <p:cNvSpPr txBox="1"/>
          <p:nvPr/>
        </p:nvSpPr>
        <p:spPr>
          <a:xfrm>
            <a:off x="1905000" y="4476750"/>
            <a:ext cx="870751" cy="338554"/>
          </a:xfrm>
          <a:prstGeom prst="rect">
            <a:avLst/>
          </a:prstGeom>
          <a:noFill/>
        </p:spPr>
        <p:txBody>
          <a:bodyPr wrap="none" rtlCol="0">
            <a:spAutoFit/>
          </a:bodyPr>
          <a:lstStyle/>
          <a:p>
            <a:r>
              <a:rPr lang="en-US" sz="1600" i="1" dirty="0" smtClean="0">
                <a:solidFill>
                  <a:schemeClr val="bg2"/>
                </a:solidFill>
                <a:latin typeface="Times New Roman" pitchFamily="18" charset="0"/>
                <a:cs typeface="Times New Roman" pitchFamily="18" charset="0"/>
              </a:rPr>
              <a:t>Position</a:t>
            </a:r>
            <a:endParaRPr lang="en-US" sz="1600" i="1" dirty="0">
              <a:solidFill>
                <a:schemeClr val="bg2"/>
              </a:solidFill>
              <a:latin typeface="Times New Roman" pitchFamily="18" charset="0"/>
              <a:cs typeface="Times New Roman" pitchFamily="18" charset="0"/>
            </a:endParaRPr>
          </a:p>
        </p:txBody>
      </p:sp>
      <p:sp>
        <p:nvSpPr>
          <p:cNvPr id="9" name="TextBox 8"/>
          <p:cNvSpPr txBox="1"/>
          <p:nvPr/>
        </p:nvSpPr>
        <p:spPr>
          <a:xfrm>
            <a:off x="5943600" y="4476750"/>
            <a:ext cx="2044919" cy="338554"/>
          </a:xfrm>
          <a:prstGeom prst="rect">
            <a:avLst/>
          </a:prstGeom>
          <a:noFill/>
        </p:spPr>
        <p:txBody>
          <a:bodyPr wrap="none" rtlCol="0">
            <a:spAutoFit/>
          </a:bodyPr>
          <a:lstStyle/>
          <a:p>
            <a:r>
              <a:rPr lang="en-US" sz="1600" i="1" dirty="0" smtClean="0">
                <a:solidFill>
                  <a:schemeClr val="bg2"/>
                </a:solidFill>
                <a:latin typeface="Times New Roman" pitchFamily="18" charset="0"/>
                <a:cs typeface="Times New Roman" pitchFamily="18" charset="0"/>
              </a:rPr>
              <a:t>Velocity / Acceleration</a:t>
            </a:r>
            <a:endParaRPr lang="en-US" sz="1600" i="1" dirty="0">
              <a:solidFill>
                <a:schemeClr val="bg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a:t>
            </a:r>
            <a:endParaRPr lang="en-US" dirty="0"/>
          </a:p>
        </p:txBody>
      </p:sp>
      <p:sp>
        <p:nvSpPr>
          <p:cNvPr id="3" name="Content Placeholder 2"/>
          <p:cNvSpPr>
            <a:spLocks noGrp="1"/>
          </p:cNvSpPr>
          <p:nvPr>
            <p:ph sz="quarter" idx="10"/>
          </p:nvPr>
        </p:nvSpPr>
        <p:spPr/>
        <p:txBody>
          <a:bodyPr/>
          <a:lstStyle/>
          <a:p>
            <a:r>
              <a:rPr lang="en-US" dirty="0" smtClean="0"/>
              <a:t>Put our gravity and initial velocity constants to use in practice</a:t>
            </a:r>
          </a:p>
          <a:p>
            <a:r>
              <a:rPr lang="en-US" dirty="0" smtClean="0"/>
              <a:t>Integrate from a past state to a future state over a time step</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a:t>
            </a:r>
            <a:endParaRPr lang="en-US" dirty="0"/>
          </a:p>
        </p:txBody>
      </p:sp>
      <p:sp>
        <p:nvSpPr>
          <p:cNvPr id="4" name="Content Placeholder 3"/>
          <p:cNvSpPr>
            <a:spLocks noGrp="1"/>
          </p:cNvSpPr>
          <p:nvPr>
            <p:ph sz="quarter" idx="10"/>
          </p:nvPr>
        </p:nvSpPr>
        <p:spPr/>
        <p:txBody>
          <a:bodyPr/>
          <a:lstStyle/>
          <a:p>
            <a:endParaRPr lang="en-US"/>
          </a:p>
        </p:txBody>
      </p:sp>
      <p:pic>
        <p:nvPicPr>
          <p:cNvPr id="91138" name="Picture 2"/>
          <p:cNvPicPr>
            <a:picLocks noChangeAspect="1" noChangeArrowheads="1"/>
          </p:cNvPicPr>
          <p:nvPr/>
        </p:nvPicPr>
        <p:blipFill>
          <a:blip r:embed="rId3"/>
          <a:srcRect/>
          <a:stretch>
            <a:fillRect/>
          </a:stretch>
        </p:blipFill>
        <p:spPr bwMode="auto">
          <a:xfrm>
            <a:off x="2812683" y="1469006"/>
            <a:ext cx="3668879" cy="34649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Euler</a:t>
            </a:r>
            <a:endParaRPr lang="en-US" dirty="0"/>
          </a:p>
        </p:txBody>
      </p:sp>
      <p:sp>
        <p:nvSpPr>
          <p:cNvPr id="3" name="Content Placeholder 2"/>
          <p:cNvSpPr>
            <a:spLocks noGrp="1"/>
          </p:cNvSpPr>
          <p:nvPr>
            <p:ph sz="quarter" idx="10"/>
          </p:nvPr>
        </p:nvSpPr>
        <p:spPr/>
        <p:txBody>
          <a:bodyPr/>
          <a:lstStyle/>
          <a:p>
            <a:r>
              <a:rPr lang="en-US" dirty="0" err="1" smtClean="0"/>
              <a:t>Pseudocode</a:t>
            </a:r>
            <a:r>
              <a:rPr lang="en-US" dirty="0" smtClean="0"/>
              <a:t/>
            </a:r>
            <a:br>
              <a:rPr lang="en-US" dirty="0" smtClean="0"/>
            </a:br>
            <a:r>
              <a:rPr lang="en-US" dirty="0" smtClean="0">
                <a:latin typeface="Courier New" pitchFamily="49" charset="0"/>
                <a:cs typeface="Courier New" pitchFamily="49" charset="0"/>
              </a:rPr>
              <a:t>pos += </a:t>
            </a:r>
            <a:r>
              <a:rPr lang="en-US" dirty="0" err="1" smtClean="0">
                <a:latin typeface="Courier New" pitchFamily="49" charset="0"/>
                <a:cs typeface="Courier New" pitchFamily="49" charset="0"/>
              </a:rPr>
              <a:t>vel</a:t>
            </a:r>
            <a:r>
              <a:rPr lang="en-US" dirty="0" smtClean="0">
                <a:latin typeface="Courier New" pitchFamily="49" charset="0"/>
                <a:cs typeface="Courier New" pitchFamily="49" charset="0"/>
              </a:rPr>
              <a:t> * </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br>
              <a:rPr lang="en-US" dirty="0" smtClean="0">
                <a:latin typeface="Courier New" pitchFamily="49" charset="0"/>
                <a:cs typeface="Courier New" pitchFamily="49" charset="0"/>
              </a:rPr>
            </a:br>
            <a:r>
              <a:rPr lang="en-US" dirty="0" err="1" smtClean="0">
                <a:latin typeface="Courier New" pitchFamily="49" charset="0"/>
                <a:cs typeface="Courier New" pitchFamily="49" charset="0"/>
              </a:rPr>
              <a:t>vel</a:t>
            </a:r>
            <a:r>
              <a:rPr lang="en-US" dirty="0" smtClean="0">
                <a:latin typeface="Courier New" pitchFamily="49" charset="0"/>
                <a:cs typeface="Courier New" pitchFamily="49" charset="0"/>
              </a:rPr>
              <a:t> += acc * </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p>
          <a:p>
            <a:r>
              <a:rPr lang="en-US" dirty="0" smtClean="0"/>
              <a:t>Easy</a:t>
            </a:r>
          </a:p>
          <a:p>
            <a:r>
              <a:rPr lang="en-US" dirty="0" smtClean="0"/>
              <a:t>Unstable</a:t>
            </a:r>
          </a:p>
          <a:p>
            <a:r>
              <a:rPr lang="en-US" dirty="0" smtClean="0"/>
              <a:t>We can do better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Runge-Kutta (RK4)</a:t>
            </a:r>
            <a:endParaRPr lang="en-US" dirty="0"/>
          </a:p>
        </p:txBody>
      </p:sp>
      <p:sp>
        <p:nvSpPr>
          <p:cNvPr id="3" name="Content Placeholder 2"/>
          <p:cNvSpPr>
            <a:spLocks noGrp="1"/>
          </p:cNvSpPr>
          <p:nvPr>
            <p:ph sz="quarter" idx="10"/>
          </p:nvPr>
        </p:nvSpPr>
        <p:spPr/>
        <p:txBody>
          <a:bodyPr/>
          <a:lstStyle/>
          <a:p>
            <a:r>
              <a:rPr lang="en-US" dirty="0" smtClean="0"/>
              <a:t>The “top-shelf” integrator.</a:t>
            </a:r>
          </a:p>
          <a:p>
            <a:r>
              <a:rPr lang="en-US" dirty="0" smtClean="0"/>
              <a:t>No </a:t>
            </a:r>
            <a:r>
              <a:rPr lang="en-US" dirty="0" err="1" smtClean="0"/>
              <a:t>pseudocode</a:t>
            </a:r>
            <a:r>
              <a:rPr lang="en-US" dirty="0" smtClean="0"/>
              <a:t> here. :V</a:t>
            </a:r>
          </a:p>
          <a:p>
            <a:r>
              <a:rPr lang="en-US" dirty="0" smtClean="0"/>
              <a:t>Gaffer on Games: “Integration Basics”</a:t>
            </a:r>
          </a:p>
          <a:p>
            <a:r>
              <a:rPr lang="en-US" dirty="0" smtClean="0"/>
              <a:t>Too complex for our needs.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Velocity Verlet</a:t>
            </a:r>
            <a:endParaRPr lang="en-US" dirty="0"/>
          </a:p>
        </p:txBody>
      </p:sp>
      <p:sp>
        <p:nvSpPr>
          <p:cNvPr id="3" name="Content Placeholder 2"/>
          <p:cNvSpPr>
            <a:spLocks noGrp="1"/>
          </p:cNvSpPr>
          <p:nvPr>
            <p:ph sz="quarter" idx="10"/>
          </p:nvPr>
        </p:nvSpPr>
        <p:spPr/>
        <p:txBody>
          <a:bodyPr/>
          <a:lstStyle/>
          <a:p>
            <a:r>
              <a:rPr lang="en-US" dirty="0" err="1" smtClean="0"/>
              <a:t>Pseudocode</a:t>
            </a:r>
            <a:r>
              <a:rPr lang="en-US" dirty="0" smtClean="0"/>
              <a:t/>
            </a:r>
            <a:br>
              <a:rPr lang="en-US" dirty="0" smtClean="0"/>
            </a:br>
            <a:r>
              <a:rPr lang="en-US" dirty="0" smtClean="0">
                <a:latin typeface="Courier New" pitchFamily="49" charset="0"/>
                <a:cs typeface="Courier New" pitchFamily="49" charset="0"/>
              </a:rPr>
              <a:t>pos += </a:t>
            </a:r>
            <a:r>
              <a:rPr lang="en-US" dirty="0" err="1" smtClean="0">
                <a:latin typeface="Courier New" pitchFamily="49" charset="0"/>
                <a:cs typeface="Courier New" pitchFamily="49" charset="0"/>
              </a:rPr>
              <a:t>vel</a:t>
            </a:r>
            <a:r>
              <a:rPr lang="en-US" dirty="0" smtClean="0">
                <a:latin typeface="Courier New" pitchFamily="49" charset="0"/>
                <a:cs typeface="Courier New" pitchFamily="49" charset="0"/>
              </a:rPr>
              <a:t>*</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 + ½acc*</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br>
              <a:rPr lang="en-US" dirty="0" smtClean="0">
                <a:latin typeface="Courier New" pitchFamily="49" charset="0"/>
                <a:cs typeface="Courier New" pitchFamily="49" charset="0"/>
              </a:rPr>
            </a:br>
            <a:r>
              <a:rPr lang="en-US" dirty="0" err="1" smtClean="0">
                <a:latin typeface="Courier New" pitchFamily="49" charset="0"/>
                <a:cs typeface="Courier New" pitchFamily="49" charset="0"/>
              </a:rPr>
              <a:t>new_acc</a:t>
            </a:r>
            <a:r>
              <a:rPr lang="en-US" dirty="0" smtClean="0">
                <a:latin typeface="Courier New" pitchFamily="49" charset="0"/>
                <a:cs typeface="Courier New" pitchFamily="49" charset="0"/>
              </a:rPr>
              <a:t> = f(pos)</a:t>
            </a:r>
            <a:br>
              <a:rPr lang="en-US" dirty="0" smtClean="0">
                <a:latin typeface="Courier New" pitchFamily="49" charset="0"/>
                <a:cs typeface="Courier New" pitchFamily="49" charset="0"/>
              </a:rPr>
            </a:br>
            <a:r>
              <a:rPr lang="en-US" dirty="0" err="1" smtClean="0">
                <a:latin typeface="Courier New" pitchFamily="49" charset="0"/>
                <a:cs typeface="Courier New" pitchFamily="49" charset="0"/>
              </a:rPr>
              <a:t>vel</a:t>
            </a:r>
            <a:r>
              <a:rPr lang="en-US" dirty="0" smtClean="0">
                <a:latin typeface="Courier New" pitchFamily="49" charset="0"/>
                <a:cs typeface="Courier New" pitchFamily="49" charset="0"/>
              </a:rPr>
              <a:t> += ½(</a:t>
            </a:r>
            <a:r>
              <a:rPr lang="en-US" dirty="0" err="1" smtClean="0">
                <a:latin typeface="Courier New" pitchFamily="49" charset="0"/>
                <a:cs typeface="Courier New" pitchFamily="49" charset="0"/>
              </a:rPr>
              <a:t>acc+new_acc</a:t>
            </a:r>
            <a:r>
              <a:rPr lang="en-US" dirty="0" smtClean="0">
                <a:latin typeface="Courier New" pitchFamily="49" charset="0"/>
                <a:cs typeface="Courier New" pitchFamily="49" charset="0"/>
              </a:rPr>
              <a:t>)*</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acc = </a:t>
            </a:r>
            <a:r>
              <a:rPr lang="en-US" dirty="0" err="1" smtClean="0">
                <a:latin typeface="Courier New" pitchFamily="49" charset="0"/>
                <a:cs typeface="Courier New" pitchFamily="49" charset="0"/>
              </a:rPr>
              <a:t>new_acc</a:t>
            </a:r>
            <a:endParaRPr lang="en-US" dirty="0" smtClean="0">
              <a:latin typeface="Courier New" pitchFamily="49" charset="0"/>
              <a:cs typeface="Courier New" pitchFamily="49" charset="0"/>
            </a:endParaRPr>
          </a:p>
          <a:p>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sz="quarter" idx="10"/>
          </p:nvPr>
        </p:nvSpPr>
        <p:spPr/>
        <p:txBody>
          <a:bodyPr/>
          <a:lstStyle/>
          <a:p>
            <a:r>
              <a:rPr lang="en-US" dirty="0" smtClean="0"/>
              <a:t>Similarity to projectile motion formula</a:t>
            </a:r>
          </a:p>
          <a:p>
            <a:r>
              <a:rPr lang="en-US" dirty="0" smtClean="0"/>
              <a:t>What if our acceleration were constant?</a:t>
            </a:r>
          </a:p>
          <a:p>
            <a:r>
              <a:rPr lang="en-US" dirty="0" smtClean="0"/>
              <a:t>We could integrate with 100% accuracy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Assuming constant acceleration</a:t>
            </a:r>
            <a:endParaRPr lang="en-US" dirty="0"/>
          </a:p>
        </p:txBody>
      </p:sp>
      <p:sp>
        <p:nvSpPr>
          <p:cNvPr id="4" name="Content Placeholder 3"/>
          <p:cNvSpPr>
            <a:spLocks noGrp="1"/>
          </p:cNvSpPr>
          <p:nvPr>
            <p:ph sz="quarter" idx="10"/>
          </p:nvPr>
        </p:nvSpPr>
        <p:spPr/>
        <p:txBody>
          <a:bodyPr/>
          <a:lstStyle/>
          <a:p>
            <a:endParaRPr lang="en-US"/>
          </a:p>
        </p:txBody>
      </p:sp>
      <p:pic>
        <p:nvPicPr>
          <p:cNvPr id="92164" name="Picture 4"/>
          <p:cNvPicPr>
            <a:picLocks noChangeAspect="1" noChangeArrowheads="1"/>
          </p:cNvPicPr>
          <p:nvPr/>
        </p:nvPicPr>
        <p:blipFill>
          <a:blip r:embed="rId3"/>
          <a:srcRect/>
          <a:stretch>
            <a:fillRect/>
          </a:stretch>
        </p:blipFill>
        <p:spPr bwMode="auto">
          <a:xfrm>
            <a:off x="2209800" y="1504950"/>
            <a:ext cx="4362450" cy="34455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Content Placeholder 2"/>
          <p:cNvSpPr>
            <a:spLocks noGrp="1"/>
          </p:cNvSpPr>
          <p:nvPr>
            <p:ph sz="quarter" idx="10"/>
          </p:nvPr>
        </p:nvSpPr>
        <p:spPr/>
        <p:txBody>
          <a:bodyPr/>
          <a:lstStyle/>
          <a:p>
            <a:r>
              <a:rPr lang="en-US" dirty="0" smtClean="0"/>
              <a:t>Has this ever happened to you?</a:t>
            </a:r>
          </a:p>
          <a:p>
            <a:endParaRPr lang="en-US" dirty="0" smtClean="0"/>
          </a:p>
          <a:p>
            <a:endParaRPr lang="en-US" dirty="0" smtClean="0"/>
          </a:p>
          <a:p>
            <a:pPr lvl="1"/>
            <a:endParaRPr lang="en-US" dirty="0" smtClean="0"/>
          </a:p>
          <a:p>
            <a:pPr lvl="1"/>
            <a:endParaRPr lang="en-US" dirty="0" smtClean="0"/>
          </a:p>
          <a:p>
            <a:r>
              <a:rPr lang="en-US" dirty="0" smtClean="0"/>
              <a:t>There’s GOT to be a better way!!</a:t>
            </a:r>
            <a:endParaRPr lang="en-US" dirty="0"/>
          </a:p>
        </p:txBody>
      </p:sp>
      <p:pic>
        <p:nvPicPr>
          <p:cNvPr id="4" name="Picture 3" descr="z7RnAOE.gif"/>
          <p:cNvPicPr>
            <a:picLocks noChangeAspect="1"/>
          </p:cNvPicPr>
          <p:nvPr/>
        </p:nvPicPr>
        <p:blipFill>
          <a:blip r:embed="rId3"/>
          <a:stretch>
            <a:fillRect/>
          </a:stretch>
        </p:blipFill>
        <p:spPr>
          <a:xfrm>
            <a:off x="2514600" y="2419350"/>
            <a:ext cx="2133600" cy="146636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Assuming constant acceleration</a:t>
            </a:r>
            <a:endParaRPr lang="en-US" dirty="0"/>
          </a:p>
        </p:txBody>
      </p:sp>
      <p:sp>
        <p:nvSpPr>
          <p:cNvPr id="3" name="Content Placeholder 2"/>
          <p:cNvSpPr>
            <a:spLocks noGrp="1"/>
          </p:cNvSpPr>
          <p:nvPr>
            <p:ph sz="quarter" idx="10"/>
          </p:nvPr>
        </p:nvSpPr>
        <p:spPr/>
        <p:txBody>
          <a:bodyPr/>
          <a:lstStyle/>
          <a:p>
            <a:r>
              <a:rPr lang="en-US" dirty="0" err="1" smtClean="0"/>
              <a:t>Pseudocode</a:t>
            </a:r>
            <a:r>
              <a:rPr lang="en-US" dirty="0" smtClean="0"/>
              <a:t/>
            </a:r>
            <a:br>
              <a:rPr lang="en-US" dirty="0" smtClean="0"/>
            </a:br>
            <a:r>
              <a:rPr lang="en-US" dirty="0" smtClean="0">
                <a:latin typeface="Courier New" pitchFamily="49" charset="0"/>
                <a:cs typeface="Courier New" pitchFamily="49" charset="0"/>
              </a:rPr>
              <a:t>pos += </a:t>
            </a:r>
            <a:r>
              <a:rPr lang="en-US" dirty="0" err="1" smtClean="0">
                <a:latin typeface="Courier New" pitchFamily="49" charset="0"/>
                <a:cs typeface="Courier New" pitchFamily="49" charset="0"/>
              </a:rPr>
              <a:t>vel</a:t>
            </a:r>
            <a:r>
              <a:rPr lang="en-US" dirty="0" smtClean="0">
                <a:latin typeface="Courier New" pitchFamily="49" charset="0"/>
                <a:cs typeface="Courier New" pitchFamily="49" charset="0"/>
              </a:rPr>
              <a:t>*</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 + ½acc*</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br>
              <a:rPr lang="en-US" dirty="0" smtClean="0">
                <a:latin typeface="Courier New" pitchFamily="49" charset="0"/>
                <a:cs typeface="Courier New" pitchFamily="49" charset="0"/>
              </a:rPr>
            </a:br>
            <a:r>
              <a:rPr lang="en-US" dirty="0" err="1" smtClean="0">
                <a:latin typeface="Courier New" pitchFamily="49" charset="0"/>
                <a:cs typeface="Courier New" pitchFamily="49" charset="0"/>
              </a:rPr>
              <a:t>vel</a:t>
            </a:r>
            <a:r>
              <a:rPr lang="en-US" dirty="0" smtClean="0">
                <a:latin typeface="Courier New" pitchFamily="49" charset="0"/>
                <a:cs typeface="Courier New" pitchFamily="49" charset="0"/>
              </a:rPr>
              <a:t> += acc*</a:t>
            </a:r>
            <a:r>
              <a:rPr lang="el-GR" dirty="0" smtClean="0">
                <a:latin typeface="Courier New" pitchFamily="49" charset="0"/>
                <a:cs typeface="Courier New" pitchFamily="49" charset="0"/>
              </a:rPr>
              <a:t>Δ</a:t>
            </a:r>
            <a:r>
              <a:rPr lang="en-US" dirty="0" smtClean="0">
                <a:latin typeface="Courier New" pitchFamily="49" charset="0"/>
                <a:cs typeface="Courier New" pitchFamily="49" charset="0"/>
              </a:rPr>
              <a:t>t</a:t>
            </a:r>
          </a:p>
          <a:p>
            <a:r>
              <a:rPr lang="en-US" dirty="0" smtClean="0"/>
              <a:t>Trivially simple change from Euler</a:t>
            </a:r>
          </a:p>
          <a:p>
            <a:r>
              <a:rPr lang="en-US" dirty="0" smtClean="0"/>
              <a:t>100% accurate as long as our acceleration is constant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Near-constant acceleration</a:t>
            </a:r>
            <a:endParaRPr lang="en-US" dirty="0"/>
          </a:p>
        </p:txBody>
      </p:sp>
      <p:sp>
        <p:nvSpPr>
          <p:cNvPr id="3" name="Content Placeholder 2"/>
          <p:cNvSpPr>
            <a:spLocks noGrp="1"/>
          </p:cNvSpPr>
          <p:nvPr>
            <p:ph sz="quarter" idx="10"/>
          </p:nvPr>
        </p:nvSpPr>
        <p:spPr/>
        <p:txBody>
          <a:bodyPr/>
          <a:lstStyle/>
          <a:p>
            <a:r>
              <a:rPr lang="en-US" dirty="0" smtClean="0"/>
              <a:t>What if we don’t change a thing?</a:t>
            </a:r>
          </a:p>
          <a:p>
            <a:r>
              <a:rPr lang="en-US" dirty="0" smtClean="0"/>
              <a:t>The error we accumulate when our acceleration does change (versus Velocity </a:t>
            </a:r>
            <a:r>
              <a:rPr lang="en-US" dirty="0" err="1" smtClean="0"/>
              <a:t>Verlet</a:t>
            </a:r>
            <a:r>
              <a:rPr lang="en-US" dirty="0" smtClean="0"/>
              <a:t>) will be:</a:t>
            </a:r>
          </a:p>
          <a:p>
            <a:pPr lvl="1"/>
            <a:r>
              <a:rPr lang="el-GR" dirty="0" smtClean="0"/>
              <a:t>Δ</a:t>
            </a:r>
            <a:r>
              <a:rPr lang="en-US" dirty="0" smtClean="0"/>
              <a:t>acc * </a:t>
            </a:r>
            <a:r>
              <a:rPr lang="el-GR" dirty="0" smtClean="0"/>
              <a:t>Δ</a:t>
            </a:r>
            <a:r>
              <a:rPr lang="en-US" dirty="0" smtClean="0"/>
              <a:t>t * </a:t>
            </a:r>
            <a:r>
              <a:rPr lang="el-GR" dirty="0" smtClean="0"/>
              <a:t>Δ</a:t>
            </a:r>
            <a:r>
              <a:rPr lang="en-US" dirty="0" smtClean="0"/>
              <a:t>t</a:t>
            </a:r>
          </a:p>
          <a:p>
            <a:pPr lvl="1"/>
            <a:r>
              <a:rPr lang="en-US" dirty="0" smtClean="0"/>
              <a:t>Acceptable?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takeaway</a:t>
            </a:r>
            <a:endParaRPr lang="en-US" dirty="0"/>
          </a:p>
        </p:txBody>
      </p:sp>
      <p:sp>
        <p:nvSpPr>
          <p:cNvPr id="3" name="Content Placeholder 2"/>
          <p:cNvSpPr>
            <a:spLocks noGrp="1"/>
          </p:cNvSpPr>
          <p:nvPr>
            <p:ph sz="quarter" idx="10"/>
          </p:nvPr>
        </p:nvSpPr>
        <p:spPr/>
        <p:txBody>
          <a:bodyPr/>
          <a:lstStyle/>
          <a:p>
            <a:r>
              <a:rPr lang="en-US" dirty="0" smtClean="0"/>
              <a:t>Design jump trajectories as a series of parabolic arcs</a:t>
            </a:r>
          </a:p>
          <a:p>
            <a:r>
              <a:rPr lang="en-US" dirty="0" smtClean="0"/>
              <a:t>Can author unique game feel</a:t>
            </a:r>
          </a:p>
          <a:p>
            <a:r>
              <a:rPr lang="en-US" dirty="0" smtClean="0"/>
              <a:t>Trust result to feel grounded in physical truths</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Questions?</a:t>
            </a:r>
            <a:endParaRPr lang="en-US" dirty="0"/>
          </a:p>
        </p:txBody>
      </p:sp>
      <p:sp>
        <p:nvSpPr>
          <p:cNvPr id="3" name="Content Placeholder 2"/>
          <p:cNvSpPr>
            <a:spLocks noGrp="1"/>
          </p:cNvSpPr>
          <p:nvPr>
            <p:ph sz="quarter" idx="10"/>
          </p:nvPr>
        </p:nvSpPr>
        <p:spPr/>
        <p:txBody>
          <a:bodyPr/>
          <a:lstStyle/>
          <a:p>
            <a:r>
              <a:rPr lang="en-US" dirty="0" smtClean="0"/>
              <a:t>In practice: </a:t>
            </a:r>
            <a:r>
              <a:rPr lang="en-US" i="1" dirty="0" smtClean="0"/>
              <a:t>You Have to Win the Game </a:t>
            </a:r>
            <a:r>
              <a:rPr lang="en-US" dirty="0" smtClean="0"/>
              <a:t>(free game PLAY IT PLAY MY THING)</a:t>
            </a:r>
          </a:p>
          <a:p>
            <a:r>
              <a:rPr lang="en-US" dirty="0" smtClean="0"/>
              <a:t>The Twitters: </a:t>
            </a:r>
            <a:r>
              <a:rPr lang="en-US" b="1" dirty="0" smtClean="0"/>
              <a:t>@</a:t>
            </a:r>
            <a:r>
              <a:rPr lang="en-US" b="1" dirty="0" err="1" smtClean="0"/>
              <a:t>PirateHearts</a:t>
            </a:r>
            <a:endParaRPr lang="en-US" b="1" dirty="0" smtClean="0"/>
          </a:p>
          <a:p>
            <a:r>
              <a:rPr lang="en-US" dirty="0" smtClean="0">
                <a:hlinkClick r:id="rId3"/>
              </a:rPr>
              <a:t>http://minorkeygames.com</a:t>
            </a:r>
            <a:endParaRPr lang="en-US" dirty="0" smtClean="0"/>
          </a:p>
          <a:p>
            <a:r>
              <a:rPr lang="en-US" dirty="0" smtClean="0">
                <a:hlinkClick r:id="rId4"/>
              </a:rPr>
              <a:t>http://gunmetalarcadia.com</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Assumptions</a:t>
            </a:r>
            <a:endParaRPr lang="en-US" dirty="0"/>
          </a:p>
        </p:txBody>
      </p:sp>
      <p:sp>
        <p:nvSpPr>
          <p:cNvPr id="3" name="Content Placeholder 2"/>
          <p:cNvSpPr>
            <a:spLocks noGrp="1"/>
          </p:cNvSpPr>
          <p:nvPr>
            <p:ph sz="quarter" idx="10"/>
          </p:nvPr>
        </p:nvSpPr>
        <p:spPr/>
        <p:txBody>
          <a:bodyPr/>
          <a:lstStyle/>
          <a:p>
            <a:r>
              <a:rPr lang="en-US" dirty="0" smtClean="0"/>
              <a:t>Model player as a simple projectile</a:t>
            </a:r>
          </a:p>
          <a:p>
            <a:r>
              <a:rPr lang="en-US" dirty="0" smtClean="0"/>
              <a:t>Game state</a:t>
            </a:r>
          </a:p>
          <a:p>
            <a:pPr lvl="1"/>
            <a:r>
              <a:rPr lang="en-US" dirty="0" smtClean="0"/>
              <a:t>Position, velocity integrated on a </a:t>
            </a:r>
            <a:r>
              <a:rPr lang="en-US" dirty="0" err="1" smtClean="0"/>
              <a:t>timestep</a:t>
            </a:r>
            <a:endParaRPr lang="en-US" dirty="0" smtClean="0"/>
          </a:p>
          <a:p>
            <a:pPr lvl="1"/>
            <a:r>
              <a:rPr lang="en-US" dirty="0" smtClean="0"/>
              <a:t>Acceleration from gravity</a:t>
            </a:r>
          </a:p>
          <a:p>
            <a:r>
              <a:rPr lang="en-US" dirty="0" smtClean="0"/>
              <a:t>No air friction / drag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Gravity</a:t>
            </a:r>
            <a:endParaRPr lang="en-US" dirty="0"/>
          </a:p>
        </p:txBody>
      </p:sp>
      <p:sp>
        <p:nvSpPr>
          <p:cNvPr id="3" name="Content Placeholder 2"/>
          <p:cNvSpPr>
            <a:spLocks noGrp="1"/>
          </p:cNvSpPr>
          <p:nvPr>
            <p:ph sz="quarter" idx="10"/>
          </p:nvPr>
        </p:nvSpPr>
        <p:spPr/>
        <p:txBody>
          <a:bodyPr/>
          <a:lstStyle/>
          <a:p>
            <a:r>
              <a:rPr lang="en-US" dirty="0" smtClean="0"/>
              <a:t>Single external force</a:t>
            </a:r>
          </a:p>
          <a:p>
            <a:r>
              <a:rPr lang="en-US" dirty="0" smtClean="0"/>
              <a:t>Constant acceleration</a:t>
            </a:r>
            <a:br>
              <a:rPr lang="en-US" dirty="0" smtClean="0"/>
            </a:br>
            <a:r>
              <a:rPr lang="en-US" dirty="0" smtClean="0"/>
              <a:t>over time</a:t>
            </a:r>
            <a:endParaRPr lang="en-US" dirty="0"/>
          </a:p>
        </p:txBody>
      </p:sp>
      <p:pic>
        <p:nvPicPr>
          <p:cNvPr id="3079" name="Picture 7"/>
          <p:cNvPicPr>
            <a:picLocks noChangeAspect="1" noChangeArrowheads="1"/>
          </p:cNvPicPr>
          <p:nvPr/>
        </p:nvPicPr>
        <p:blipFill>
          <a:blip r:embed="rId3"/>
          <a:srcRect/>
          <a:stretch>
            <a:fillRect/>
          </a:stretch>
        </p:blipFill>
        <p:spPr bwMode="auto">
          <a:xfrm>
            <a:off x="6663914" y="2571750"/>
            <a:ext cx="2480086" cy="2382004"/>
          </a:xfrm>
          <a:prstGeom prst="rect">
            <a:avLst/>
          </a:prstGeom>
          <a:noFill/>
          <a:ln w="9525">
            <a:noFill/>
            <a:miter lim="800000"/>
            <a:headEnd/>
            <a:tailEnd/>
          </a:ln>
        </p:spPr>
      </p:pic>
      <p:pic>
        <p:nvPicPr>
          <p:cNvPr id="3078" name="Picture 6"/>
          <p:cNvPicPr>
            <a:picLocks noChangeAspect="1" noChangeArrowheads="1"/>
          </p:cNvPicPr>
          <p:nvPr/>
        </p:nvPicPr>
        <p:blipFill>
          <a:blip r:embed="rId4"/>
          <a:srcRect/>
          <a:stretch>
            <a:fillRect/>
          </a:stretch>
        </p:blipFill>
        <p:spPr bwMode="auto">
          <a:xfrm>
            <a:off x="5105400" y="1276350"/>
            <a:ext cx="3518817"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Integration</a:t>
            </a:r>
            <a:endParaRPr lang="en-US" dirty="0"/>
          </a:p>
        </p:txBody>
      </p:sp>
      <p:sp>
        <p:nvSpPr>
          <p:cNvPr id="3" name="Content Placeholder 2"/>
          <p:cNvSpPr>
            <a:spLocks noGrp="1"/>
          </p:cNvSpPr>
          <p:nvPr>
            <p:ph sz="quarter" idx="10"/>
          </p:nvPr>
        </p:nvSpPr>
        <p:spPr/>
        <p:txBody>
          <a:bodyPr/>
          <a:lstStyle/>
          <a:p>
            <a:r>
              <a:rPr lang="en-US" dirty="0" smtClean="0"/>
              <a:t>Integrate over time</a:t>
            </a:r>
            <a:br>
              <a:rPr lang="en-US" dirty="0" smtClean="0"/>
            </a:br>
            <a:r>
              <a:rPr lang="en-US" dirty="0" smtClean="0"/>
              <a:t>to find velocity</a:t>
            </a:r>
          </a:p>
        </p:txBody>
      </p:sp>
      <p:graphicFrame>
        <p:nvGraphicFramePr>
          <p:cNvPr id="2053" name="Object 5"/>
          <p:cNvGraphicFramePr>
            <a:graphicFrameLocks noChangeAspect="1"/>
          </p:cNvGraphicFramePr>
          <p:nvPr/>
        </p:nvGraphicFramePr>
        <p:xfrm>
          <a:off x="838200" y="2876550"/>
          <a:ext cx="1441450" cy="1512887"/>
        </p:xfrm>
        <a:graphic>
          <a:graphicData uri="http://schemas.openxmlformats.org/presentationml/2006/ole">
            <p:oleObj spid="_x0000_s2053" name="Equation" r:id="rId4" imgW="507960" imgH="533160" progId="Equation.3">
              <p:embed/>
            </p:oleObj>
          </a:graphicData>
        </a:graphic>
      </p:graphicFrame>
      <p:pic>
        <p:nvPicPr>
          <p:cNvPr id="8" name="Picture 7"/>
          <p:cNvPicPr>
            <a:picLocks noChangeAspect="1" noChangeArrowheads="1"/>
          </p:cNvPicPr>
          <p:nvPr/>
        </p:nvPicPr>
        <p:blipFill>
          <a:blip r:embed="rId5"/>
          <a:srcRect/>
          <a:stretch>
            <a:fillRect/>
          </a:stretch>
        </p:blipFill>
        <p:spPr bwMode="auto">
          <a:xfrm>
            <a:off x="6663914" y="2571750"/>
            <a:ext cx="2480086" cy="2382004"/>
          </a:xfrm>
          <a:prstGeom prst="rect">
            <a:avLst/>
          </a:prstGeom>
          <a:noFill/>
          <a:ln w="9525">
            <a:noFill/>
            <a:miter lim="800000"/>
            <a:headEnd/>
            <a:tailEnd/>
          </a:ln>
        </p:spPr>
      </p:pic>
      <p:pic>
        <p:nvPicPr>
          <p:cNvPr id="9" name="Picture 3"/>
          <p:cNvPicPr>
            <a:picLocks noChangeAspect="1" noChangeArrowheads="1"/>
          </p:cNvPicPr>
          <p:nvPr/>
        </p:nvPicPr>
        <p:blipFill>
          <a:blip r:embed="rId6"/>
          <a:srcRect/>
          <a:stretch>
            <a:fillRect/>
          </a:stretch>
        </p:blipFill>
        <p:spPr bwMode="auto">
          <a:xfrm>
            <a:off x="5257800" y="590550"/>
            <a:ext cx="3033538" cy="42853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Integration</a:t>
            </a:r>
            <a:endParaRPr lang="en-US" dirty="0"/>
          </a:p>
        </p:txBody>
      </p:sp>
      <p:sp>
        <p:nvSpPr>
          <p:cNvPr id="3" name="Content Placeholder 2"/>
          <p:cNvSpPr>
            <a:spLocks noGrp="1"/>
          </p:cNvSpPr>
          <p:nvPr>
            <p:ph sz="quarter" idx="10"/>
          </p:nvPr>
        </p:nvSpPr>
        <p:spPr/>
        <p:txBody>
          <a:bodyPr/>
          <a:lstStyle/>
          <a:p>
            <a:r>
              <a:rPr lang="en-US" dirty="0" smtClean="0"/>
              <a:t>Integrate over time</a:t>
            </a:r>
            <a:br>
              <a:rPr lang="en-US" dirty="0" smtClean="0"/>
            </a:br>
            <a:r>
              <a:rPr lang="en-US" dirty="0" smtClean="0"/>
              <a:t>again to find position</a:t>
            </a:r>
            <a:endParaRPr lang="en-US" dirty="0"/>
          </a:p>
        </p:txBody>
      </p:sp>
      <p:graphicFrame>
        <p:nvGraphicFramePr>
          <p:cNvPr id="63490" name="Object 2"/>
          <p:cNvGraphicFramePr>
            <a:graphicFrameLocks noChangeAspect="1"/>
          </p:cNvGraphicFramePr>
          <p:nvPr/>
        </p:nvGraphicFramePr>
        <p:xfrm>
          <a:off x="838200" y="2876550"/>
          <a:ext cx="2508250" cy="1484313"/>
        </p:xfrm>
        <a:graphic>
          <a:graphicData uri="http://schemas.openxmlformats.org/presentationml/2006/ole">
            <p:oleObj spid="_x0000_s63490" name="Equation" r:id="rId4" imgW="901440" imgH="533160" progId="Equation.3">
              <p:embed/>
            </p:oleObj>
          </a:graphicData>
        </a:graphic>
      </p:graphicFrame>
      <p:pic>
        <p:nvPicPr>
          <p:cNvPr id="7" name="Picture 7"/>
          <p:cNvPicPr>
            <a:picLocks noChangeAspect="1" noChangeArrowheads="1"/>
          </p:cNvPicPr>
          <p:nvPr/>
        </p:nvPicPr>
        <p:blipFill>
          <a:blip r:embed="rId5"/>
          <a:srcRect/>
          <a:stretch>
            <a:fillRect/>
          </a:stretch>
        </p:blipFill>
        <p:spPr bwMode="auto">
          <a:xfrm>
            <a:off x="6663914" y="2571750"/>
            <a:ext cx="2480086" cy="2382004"/>
          </a:xfrm>
          <a:prstGeom prst="rect">
            <a:avLst/>
          </a:prstGeom>
          <a:noFill/>
          <a:ln w="9525">
            <a:noFill/>
            <a:miter lim="800000"/>
            <a:headEnd/>
            <a:tailEnd/>
          </a:ln>
        </p:spPr>
      </p:pic>
      <p:pic>
        <p:nvPicPr>
          <p:cNvPr id="63492" name="Picture 4"/>
          <p:cNvPicPr>
            <a:picLocks noChangeAspect="1" noChangeArrowheads="1"/>
          </p:cNvPicPr>
          <p:nvPr/>
        </p:nvPicPr>
        <p:blipFill>
          <a:blip r:embed="rId6"/>
          <a:srcRect/>
          <a:stretch>
            <a:fillRect/>
          </a:stretch>
        </p:blipFill>
        <p:spPr bwMode="auto">
          <a:xfrm>
            <a:off x="5350568" y="1200150"/>
            <a:ext cx="3617975"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Projectile motion</a:t>
            </a:r>
            <a:endParaRPr lang="en-US" dirty="0"/>
          </a:p>
        </p:txBody>
      </p:sp>
      <p:sp>
        <p:nvSpPr>
          <p:cNvPr id="3" name="Content Placeholder 2"/>
          <p:cNvSpPr>
            <a:spLocks noGrp="1"/>
          </p:cNvSpPr>
          <p:nvPr>
            <p:ph sz="quarter" idx="10"/>
          </p:nvPr>
        </p:nvSpPr>
        <p:spPr/>
        <p:txBody>
          <a:bodyPr/>
          <a:lstStyle/>
          <a:p>
            <a:endParaRPr lang="en-US" dirty="0" smtClean="0"/>
          </a:p>
          <a:p>
            <a:endParaRPr lang="en-US" dirty="0" smtClean="0"/>
          </a:p>
          <a:p>
            <a:r>
              <a:rPr lang="en-US" dirty="0" smtClean="0"/>
              <a:t>Textbox Physics 101 projectile motion</a:t>
            </a:r>
          </a:p>
          <a:p>
            <a:r>
              <a:rPr lang="en-US" dirty="0" smtClean="0"/>
              <a:t>Understand how we got there</a:t>
            </a:r>
            <a:endParaRPr lang="en-US" dirty="0"/>
          </a:p>
        </p:txBody>
      </p:sp>
      <p:graphicFrame>
        <p:nvGraphicFramePr>
          <p:cNvPr id="62466" name="Object 2"/>
          <p:cNvGraphicFramePr>
            <a:graphicFrameLocks noChangeAspect="1"/>
          </p:cNvGraphicFramePr>
          <p:nvPr/>
        </p:nvGraphicFramePr>
        <p:xfrm>
          <a:off x="2286000" y="1733550"/>
          <a:ext cx="4588758" cy="838200"/>
        </p:xfrm>
        <a:graphic>
          <a:graphicData uri="http://schemas.openxmlformats.org/presentationml/2006/ole">
            <p:oleObj spid="_x0000_s62466" name="Equation" r:id="rId4" imgW="1320480" imgH="241200" progId="Equation.3">
              <p:embed/>
            </p:oleObj>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62"/>
</p:tagLst>
</file>

<file path=ppt/theme/theme1.xml><?xml version="1.0" encoding="utf-8"?>
<a:theme xmlns:a="http://schemas.openxmlformats.org/drawingml/2006/main" name="Recommending A Strateg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ecommending A Strateg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lnDef>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4142</TotalTime>
  <Words>5288</Words>
  <Application>Microsoft Office PowerPoint</Application>
  <PresentationFormat>On-screen Show (16:9)</PresentationFormat>
  <Paragraphs>284</Paragraphs>
  <Slides>43</Slides>
  <Notes>43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Recommending A Strategy</vt:lpstr>
      <vt:lpstr>Equation</vt:lpstr>
      <vt:lpstr>Building a Better Jump  J. Kyle Pittman @PirateHearts Co-founder, Minor Key Games</vt:lpstr>
      <vt:lpstr>Hi</vt:lpstr>
      <vt:lpstr>Motivation</vt:lpstr>
      <vt:lpstr>Motivation</vt:lpstr>
      <vt:lpstr>Assumptions</vt:lpstr>
      <vt:lpstr>Gravity</vt:lpstr>
      <vt:lpstr>Integration</vt:lpstr>
      <vt:lpstr>Integration</vt:lpstr>
      <vt:lpstr>Projectile motion</vt:lpstr>
      <vt:lpstr>Parabolas</vt:lpstr>
      <vt:lpstr>Properties of parabolas</vt:lpstr>
      <vt:lpstr>Properties of parabolas</vt:lpstr>
      <vt:lpstr>Properties of parabolas</vt:lpstr>
      <vt:lpstr>Design on paper</vt:lpstr>
      <vt:lpstr>Design on paper</vt:lpstr>
      <vt:lpstr>Maths</vt:lpstr>
      <vt:lpstr>Initial velocity</vt:lpstr>
      <vt:lpstr>Gravity</vt:lpstr>
      <vt:lpstr>Back to init. vel.</vt:lpstr>
      <vt:lpstr>Review</vt:lpstr>
      <vt:lpstr>Time  space</vt:lpstr>
      <vt:lpstr>Parameters</vt:lpstr>
      <vt:lpstr>Time  space</vt:lpstr>
      <vt:lpstr>Time  space</vt:lpstr>
      <vt:lpstr>Maths</vt:lpstr>
      <vt:lpstr>Maths</vt:lpstr>
      <vt:lpstr>Review</vt:lpstr>
      <vt:lpstr>Breaking it down</vt:lpstr>
      <vt:lpstr>Breaks</vt:lpstr>
      <vt:lpstr>Fast falling</vt:lpstr>
      <vt:lpstr>Variable height jumping</vt:lpstr>
      <vt:lpstr>Double jumping</vt:lpstr>
      <vt:lpstr>Integration</vt:lpstr>
      <vt:lpstr>Integration</vt:lpstr>
      <vt:lpstr>Euler</vt:lpstr>
      <vt:lpstr>Runge-Kutta (RK4)</vt:lpstr>
      <vt:lpstr>Velocity Verlet</vt:lpstr>
      <vt:lpstr>Observations</vt:lpstr>
      <vt:lpstr>Assuming constant acceleration</vt:lpstr>
      <vt:lpstr>Assuming constant acceleration</vt:lpstr>
      <vt:lpstr>Near-constant acceleration</vt:lpstr>
      <vt:lpstr>The takeaway</vt:lpstr>
      <vt:lpstr>Questions?</vt:lpstr>
    </vt:vector>
  </TitlesOfParts>
  <Company>CMP Media</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GDC 2005</dc:title>
  <dc:creator>Jamil Moledina</dc:creator>
  <cp:lastModifiedBy>J. Kyle Pittman</cp:lastModifiedBy>
  <cp:revision>456</cp:revision>
  <cp:lastPrinted>1904-01-01T00:00:00Z</cp:lastPrinted>
  <dcterms:created xsi:type="dcterms:W3CDTF">2011-01-18T22:56:43Z</dcterms:created>
  <dcterms:modified xsi:type="dcterms:W3CDTF">2016-03-20T18:27:27Z</dcterms:modified>
</cp:coreProperties>
</file>